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59" r:id="rId7"/>
  </p:sldMasterIdLst>
  <p:notesMasterIdLst>
    <p:notesMasterId r:id="rId23"/>
  </p:notesMasterIdLst>
  <p:sldIdLst>
    <p:sldId id="269" r:id="rId8"/>
    <p:sldId id="283" r:id="rId9"/>
    <p:sldId id="274" r:id="rId10"/>
    <p:sldId id="271" r:id="rId11"/>
    <p:sldId id="275" r:id="rId12"/>
    <p:sldId id="276" r:id="rId13"/>
    <p:sldId id="284" r:id="rId14"/>
    <p:sldId id="282" r:id="rId15"/>
    <p:sldId id="277" r:id="rId16"/>
    <p:sldId id="278" r:id="rId17"/>
    <p:sldId id="279" r:id="rId18"/>
    <p:sldId id="281" r:id="rId19"/>
    <p:sldId id="280" r:id="rId20"/>
    <p:sldId id="285" r:id="rId21"/>
    <p:sldId id="273" r:id="rId22"/>
  </p:sldIdLst>
  <p:sldSz cx="9144000" cy="6858000" type="screen4x3"/>
  <p:notesSz cx="6742113" cy="987266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B4B"/>
    <a:srgbClr val="75DBFF"/>
    <a:srgbClr val="2BD3E5"/>
    <a:srgbClr val="0000FF"/>
    <a:srgbClr val="F11338"/>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88" autoAdjust="0"/>
    <p:restoredTop sz="85242" autoAdjust="0"/>
  </p:normalViewPr>
  <p:slideViewPr>
    <p:cSldViewPr>
      <p:cViewPr varScale="1">
        <p:scale>
          <a:sx n="78" d="100"/>
          <a:sy n="78" d="100"/>
        </p:scale>
        <p:origin x="612"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1" y="1"/>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endParaRPr lang="en-US" altLang="en-US"/>
          </a:p>
        </p:txBody>
      </p:sp>
      <p:sp>
        <p:nvSpPr>
          <p:cNvPr id="20483" name="Rectangle 3"/>
          <p:cNvSpPr>
            <a:spLocks noGrp="1" noChangeArrowheads="1"/>
          </p:cNvSpPr>
          <p:nvPr>
            <p:ph type="dt" idx="1"/>
          </p:nvPr>
        </p:nvSpPr>
        <p:spPr bwMode="auto">
          <a:xfrm>
            <a:off x="3818395" y="1"/>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ltLang="en-US"/>
          </a:p>
        </p:txBody>
      </p:sp>
      <p:sp>
        <p:nvSpPr>
          <p:cNvPr id="20484" name="Rectangle 4"/>
          <p:cNvSpPr>
            <a:spLocks noGrp="1" noRot="1" noChangeAspect="1" noChangeArrowheads="1" noTextEdit="1"/>
          </p:cNvSpPr>
          <p:nvPr>
            <p:ph type="sldImg" idx="2"/>
          </p:nvPr>
        </p:nvSpPr>
        <p:spPr bwMode="auto">
          <a:xfrm>
            <a:off x="903288" y="739775"/>
            <a:ext cx="4935537" cy="37020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0485" name="Rectangle 5"/>
          <p:cNvSpPr>
            <a:spLocks noGrp="1" noChangeArrowheads="1"/>
          </p:cNvSpPr>
          <p:nvPr>
            <p:ph type="body" sz="quarter" idx="3"/>
          </p:nvPr>
        </p:nvSpPr>
        <p:spPr bwMode="auto">
          <a:xfrm>
            <a:off x="674822" y="4690190"/>
            <a:ext cx="5392469" cy="4442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486" name="Rectangle 6"/>
          <p:cNvSpPr>
            <a:spLocks noGrp="1" noChangeArrowheads="1"/>
          </p:cNvSpPr>
          <p:nvPr>
            <p:ph type="ftr" sz="quarter" idx="4"/>
          </p:nvPr>
        </p:nvSpPr>
        <p:spPr bwMode="auto">
          <a:xfrm>
            <a:off x="1" y="9377008"/>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endParaRPr lang="en-US" altLang="en-US"/>
          </a:p>
        </p:txBody>
      </p:sp>
      <p:sp>
        <p:nvSpPr>
          <p:cNvPr id="20487" name="Rectangle 7"/>
          <p:cNvSpPr>
            <a:spLocks noGrp="1" noChangeArrowheads="1"/>
          </p:cNvSpPr>
          <p:nvPr>
            <p:ph type="sldNum" sz="quarter" idx="5"/>
          </p:nvPr>
        </p:nvSpPr>
        <p:spPr bwMode="auto">
          <a:xfrm>
            <a:off x="3818395" y="9377008"/>
            <a:ext cx="2922193" cy="493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fld id="{F97820B9-D5B9-4B9A-B3AE-285FB358A4CF}" type="slidenum">
              <a:rPr lang="en-US" altLang="en-US"/>
              <a:pPr/>
              <a:t>‹#›</a:t>
            </a:fld>
            <a:endParaRPr lang="en-US" altLang="en-US"/>
          </a:p>
        </p:txBody>
      </p:sp>
    </p:spTree>
    <p:extLst>
      <p:ext uri="{BB962C8B-B14F-4D97-AF65-F5344CB8AC3E}">
        <p14:creationId xmlns:p14="http://schemas.microsoft.com/office/powerpoint/2010/main" val="2539174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1</a:t>
            </a:fld>
            <a:endParaRPr lang="en-US" altLang="en-US"/>
          </a:p>
        </p:txBody>
      </p:sp>
    </p:spTree>
    <p:extLst>
      <p:ext uri="{BB962C8B-B14F-4D97-AF65-F5344CB8AC3E}">
        <p14:creationId xmlns:p14="http://schemas.microsoft.com/office/powerpoint/2010/main" val="69175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800" dirty="0" err="1" smtClean="0">
                <a:latin typeface="Consolas" panose="020B0609020204030204" pitchFamily="49" charset="0"/>
                <a:cs typeface="Consolas" panose="020B0609020204030204" pitchFamily="49" charset="0"/>
              </a:rPr>
              <a:t>Pinout</a:t>
            </a:r>
            <a:r>
              <a:rPr lang="fr-FR" sz="800" dirty="0" smtClean="0">
                <a:latin typeface="Consolas" panose="020B0609020204030204" pitchFamily="49" charset="0"/>
                <a:cs typeface="Consolas" panose="020B0609020204030204" pitchFamily="49" charset="0"/>
              </a:rPr>
              <a:t> </a:t>
            </a:r>
            <a:r>
              <a:rPr lang="fr-FR" sz="800" dirty="0" err="1" smtClean="0">
                <a:latin typeface="Consolas" panose="020B0609020204030204" pitchFamily="49" charset="0"/>
                <a:cs typeface="Consolas" panose="020B0609020204030204" pitchFamily="49" charset="0"/>
              </a:rPr>
              <a:t>ref</a:t>
            </a:r>
            <a:r>
              <a:rPr lang="fr-FR" sz="800" dirty="0" smtClean="0">
                <a:latin typeface="Consolas" panose="020B0609020204030204" pitchFamily="49" charset="0"/>
                <a:cs typeface="Consolas" panose="020B0609020204030204" pitchFamily="49" charset="0"/>
              </a:rPr>
              <a:t>: https://github.com/AtmelUniversityFrance/atmel-samd21-xpro-boardmanagermodule/blob/master/module/variants/atmel_samw25_xpro/variant.cpp</a:t>
            </a:r>
            <a:endParaRPr lang="fr-FR" sz="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6</a:t>
            </a:fld>
            <a:endParaRPr lang="en-US" altLang="en-US"/>
          </a:p>
        </p:txBody>
      </p:sp>
    </p:spTree>
    <p:extLst>
      <p:ext uri="{BB962C8B-B14F-4D97-AF65-F5344CB8AC3E}">
        <p14:creationId xmlns:p14="http://schemas.microsoft.com/office/powerpoint/2010/main" val="2701543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63" name="Rectangle 7"/>
          <p:cNvSpPr>
            <a:spLocks noChangeArrowheads="1"/>
          </p:cNvSpPr>
          <p:nvPr userDrawn="1"/>
        </p:nvSpPr>
        <p:spPr bwMode="auto">
          <a:xfrm>
            <a:off x="0" y="0"/>
            <a:ext cx="9144000" cy="6858000"/>
          </a:xfrm>
          <a:prstGeom prst="rect">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19464" name="Picture 8" descr="MICV4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9400" y="838200"/>
            <a:ext cx="3505200" cy="1828800"/>
          </a:xfrm>
          <a:prstGeom prst="rect">
            <a:avLst/>
          </a:prstGeom>
          <a:noFill/>
          <a:extLst>
            <a:ext uri="{909E8E84-426E-40dd-AFC4-6F175D3DCCD1}">
              <a14:hiddenFill xmlns:a14="http://schemas.microsoft.com/office/drawing/2010/main" xmlns="">
                <a:solidFill>
                  <a:srgbClr val="FFFFFF"/>
                </a:solidFill>
              </a14:hiddenFill>
            </a:ext>
          </a:extLst>
        </p:spPr>
      </p:pic>
      <p:sp>
        <p:nvSpPr>
          <p:cNvPr id="19458" name="Rectangle 2"/>
          <p:cNvSpPr>
            <a:spLocks noGrp="1" noChangeArrowheads="1"/>
          </p:cNvSpPr>
          <p:nvPr>
            <p:ph type="ctrTitle"/>
          </p:nvPr>
        </p:nvSpPr>
        <p:spPr>
          <a:xfrm>
            <a:off x="685800" y="2740025"/>
            <a:ext cx="7772400" cy="1470025"/>
          </a:xfrm>
        </p:spPr>
        <p:txBody>
          <a:bodyPr/>
          <a:lstStyle>
            <a:lvl1pPr>
              <a:defRPr/>
            </a:lvl1pPr>
          </a:lstStyle>
          <a:p>
            <a:pPr lvl="0"/>
            <a:r>
              <a:rPr lang="en-US" altLang="en-US" noProof="0" smtClean="0"/>
              <a:t>Click to edit Master title style</a:t>
            </a:r>
          </a:p>
        </p:txBody>
      </p:sp>
      <p:sp>
        <p:nvSpPr>
          <p:cNvPr id="19459" name="Rectangle 3"/>
          <p:cNvSpPr>
            <a:spLocks noGrp="1" noChangeArrowheads="1"/>
          </p:cNvSpPr>
          <p:nvPr>
            <p:ph type="subTitle" idx="1"/>
          </p:nvPr>
        </p:nvSpPr>
        <p:spPr>
          <a:xfrm>
            <a:off x="1371600" y="4495800"/>
            <a:ext cx="6400800" cy="1752600"/>
          </a:xfrm>
        </p:spPr>
        <p:txBody>
          <a:bodyPr/>
          <a:lstStyle>
            <a:lvl1pPr marL="0" indent="0" algn="ctr">
              <a:buFont typeface="Monotype Sorts" pitchFamily="2" charset="2"/>
              <a:buNone/>
              <a:defRPr sz="2800"/>
            </a:lvl1pPr>
          </a:lstStyle>
          <a:p>
            <a:pPr lvl="0"/>
            <a:r>
              <a:rPr lang="en-US" altLang="en-US" noProof="0" smtClean="0"/>
              <a:t>Click to edit Master subtitle style</a:t>
            </a:r>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5132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5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75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2184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105400"/>
          </a:xfrm>
        </p:spPr>
        <p:txBody>
          <a:bodyPr/>
          <a:lstStyle>
            <a:lvl1pPr marL="342900" indent="-342900">
              <a:buFont typeface="Wingdings" panose="05000000000000000000" pitchFamily="2" charset="2"/>
              <a:buChar char="l"/>
              <a:defRPr sz="1800" b="0"/>
            </a:lvl1pPr>
            <a:lvl2pPr>
              <a:defRPr sz="1600" b="0"/>
            </a:lvl2pPr>
            <a:lvl3pPr>
              <a:defRPr sz="1400" b="0"/>
            </a:lvl3pPr>
            <a:lvl4pPr>
              <a:defRPr sz="1200" b="0"/>
            </a:lvl4pPr>
            <a:lvl5pPr>
              <a:defRPr sz="1200"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title"/>
          </p:nvPr>
        </p:nvSpPr>
        <p:spPr>
          <a:xfrm>
            <a:off x="1905000" y="198438"/>
            <a:ext cx="6781800" cy="560514"/>
          </a:xfrm>
        </p:spPr>
        <p:txBody>
          <a:bodyPr/>
          <a:lstStyle>
            <a:lvl1pPr>
              <a:defRPr sz="2400"/>
            </a:lvl1pPr>
          </a:lstStyle>
          <a:p>
            <a:r>
              <a:rPr lang="en-US" dirty="0" smtClean="0"/>
              <a:t>Click to edit Master title style</a:t>
            </a:r>
            <a:endParaRPr lang="en-US" dirty="0"/>
          </a:p>
        </p:txBody>
      </p:sp>
      <p:sp>
        <p:nvSpPr>
          <p:cNvPr id="5" name="Text Placeholder 29"/>
          <p:cNvSpPr>
            <a:spLocks noGrp="1"/>
          </p:cNvSpPr>
          <p:nvPr>
            <p:ph type="body" sz="quarter" idx="14" hasCustomPrompt="1"/>
          </p:nvPr>
        </p:nvSpPr>
        <p:spPr>
          <a:xfrm>
            <a:off x="1904999" y="758952"/>
            <a:ext cx="6781801" cy="348343"/>
          </a:xfrm>
          <a:prstGeom prst="rect">
            <a:avLst/>
          </a:prstGeom>
        </p:spPr>
        <p:txBody>
          <a:bodyPr lIns="91440" rIns="91440"/>
          <a:lstStyle>
            <a:lvl1pPr marL="0" indent="0" algn="ctr">
              <a:buNone/>
              <a:defRPr sz="2000" b="0" baseline="0">
                <a:solidFill>
                  <a:schemeClr val="tx1"/>
                </a:solidFill>
              </a:defRPr>
            </a:lvl1pPr>
          </a:lstStyle>
          <a:p>
            <a:pPr lvl="0"/>
            <a:r>
              <a:rPr lang="en-US" dirty="0" smtClean="0"/>
              <a:t>Click to edit Master subtitle style</a:t>
            </a:r>
          </a:p>
        </p:txBody>
      </p:sp>
    </p:spTree>
    <p:extLst>
      <p:ext uri="{BB962C8B-B14F-4D97-AF65-F5344CB8AC3E}">
        <p14:creationId xmlns:p14="http://schemas.microsoft.com/office/powerpoint/2010/main" val="36720854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490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9988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592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915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20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671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198438"/>
            <a:ext cx="6781800" cy="868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Line 7"/>
          <p:cNvSpPr>
            <a:spLocks noChangeShapeType="1"/>
          </p:cNvSpPr>
          <p:nvPr/>
        </p:nvSpPr>
        <p:spPr bwMode="auto">
          <a:xfrm>
            <a:off x="152400" y="12192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36" name="Text Box 12"/>
          <p:cNvSpPr txBox="1">
            <a:spLocks noChangeArrowheads="1"/>
          </p:cNvSpPr>
          <p:nvPr/>
        </p:nvSpPr>
        <p:spPr bwMode="auto">
          <a:xfrm>
            <a:off x="8458200" y="662940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fld id="{68F2991B-757B-4518-890D-960426509884}" type="slidenum">
              <a:rPr lang="en-US" altLang="en-US" sz="1200"/>
              <a:pPr>
                <a:spcBef>
                  <a:spcPct val="50000"/>
                </a:spcBef>
              </a:pPr>
              <a:t>‹#›</a:t>
            </a:fld>
            <a:endParaRPr lang="en-US" altLang="en-US" sz="1200"/>
          </a:p>
        </p:txBody>
      </p:sp>
      <p:sp>
        <p:nvSpPr>
          <p:cNvPr id="1041" name="Line 17"/>
          <p:cNvSpPr>
            <a:spLocks noChangeShapeType="1"/>
          </p:cNvSpPr>
          <p:nvPr/>
        </p:nvSpPr>
        <p:spPr bwMode="auto">
          <a:xfrm rot="10800000">
            <a:off x="152400" y="6629400"/>
            <a:ext cx="8839200" cy="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 name="Picture 19" descr="\\overseer\Marcom\Photo_ads\LogoArt\Microchip Logo\MCHP_Logo_Vertical_4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 y="231775"/>
            <a:ext cx="1422400" cy="75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txStyles>
    <p:titleStyle>
      <a:lvl1pPr algn="ctr" rtl="0" eaLnBrk="1" fontAlgn="base" hangingPunct="1">
        <a:lnSpc>
          <a:spcPct val="75000"/>
        </a:lnSpc>
        <a:spcBef>
          <a:spcPct val="0"/>
        </a:spcBef>
        <a:spcAft>
          <a:spcPct val="0"/>
        </a:spcAft>
        <a:defRPr sz="4000" b="1">
          <a:solidFill>
            <a:schemeClr val="tx2"/>
          </a:solidFill>
          <a:latin typeface="+mj-lt"/>
          <a:ea typeface="+mj-ea"/>
          <a:cs typeface="+mj-cs"/>
        </a:defRPr>
      </a:lvl1pPr>
      <a:lvl2pPr algn="ctr" rtl="0" eaLnBrk="1" fontAlgn="base" hangingPunct="1">
        <a:lnSpc>
          <a:spcPct val="75000"/>
        </a:lnSpc>
        <a:spcBef>
          <a:spcPct val="0"/>
        </a:spcBef>
        <a:spcAft>
          <a:spcPct val="0"/>
        </a:spcAft>
        <a:defRPr sz="4000" b="1">
          <a:solidFill>
            <a:schemeClr val="tx2"/>
          </a:solidFill>
          <a:latin typeface="Arial" charset="0"/>
        </a:defRPr>
      </a:lvl2pPr>
      <a:lvl3pPr algn="ctr" rtl="0" eaLnBrk="1" fontAlgn="base" hangingPunct="1">
        <a:lnSpc>
          <a:spcPct val="75000"/>
        </a:lnSpc>
        <a:spcBef>
          <a:spcPct val="0"/>
        </a:spcBef>
        <a:spcAft>
          <a:spcPct val="0"/>
        </a:spcAft>
        <a:defRPr sz="4000" b="1">
          <a:solidFill>
            <a:schemeClr val="tx2"/>
          </a:solidFill>
          <a:latin typeface="Arial" charset="0"/>
        </a:defRPr>
      </a:lvl3pPr>
      <a:lvl4pPr algn="ctr" rtl="0" eaLnBrk="1" fontAlgn="base" hangingPunct="1">
        <a:lnSpc>
          <a:spcPct val="75000"/>
        </a:lnSpc>
        <a:spcBef>
          <a:spcPct val="0"/>
        </a:spcBef>
        <a:spcAft>
          <a:spcPct val="0"/>
        </a:spcAft>
        <a:defRPr sz="4000" b="1">
          <a:solidFill>
            <a:schemeClr val="tx2"/>
          </a:solidFill>
          <a:latin typeface="Arial" charset="0"/>
        </a:defRPr>
      </a:lvl4pPr>
      <a:lvl5pPr algn="ctr" rtl="0" eaLnBrk="1" fontAlgn="base" hangingPunct="1">
        <a:lnSpc>
          <a:spcPct val="75000"/>
        </a:lnSpc>
        <a:spcBef>
          <a:spcPct val="0"/>
        </a:spcBef>
        <a:spcAft>
          <a:spcPct val="0"/>
        </a:spcAft>
        <a:defRPr sz="4000" b="1">
          <a:solidFill>
            <a:schemeClr val="tx2"/>
          </a:solidFill>
          <a:latin typeface="Arial" charset="0"/>
        </a:defRPr>
      </a:lvl5pPr>
      <a:lvl6pPr marL="457200" algn="ctr" rtl="0" eaLnBrk="1" fontAlgn="base" hangingPunct="1">
        <a:lnSpc>
          <a:spcPct val="75000"/>
        </a:lnSpc>
        <a:spcBef>
          <a:spcPct val="0"/>
        </a:spcBef>
        <a:spcAft>
          <a:spcPct val="0"/>
        </a:spcAft>
        <a:defRPr sz="4000" b="1">
          <a:solidFill>
            <a:schemeClr val="tx2"/>
          </a:solidFill>
          <a:latin typeface="Arial" charset="0"/>
        </a:defRPr>
      </a:lvl6pPr>
      <a:lvl7pPr marL="914400" algn="ctr" rtl="0" eaLnBrk="1" fontAlgn="base" hangingPunct="1">
        <a:lnSpc>
          <a:spcPct val="75000"/>
        </a:lnSpc>
        <a:spcBef>
          <a:spcPct val="0"/>
        </a:spcBef>
        <a:spcAft>
          <a:spcPct val="0"/>
        </a:spcAft>
        <a:defRPr sz="4000" b="1">
          <a:solidFill>
            <a:schemeClr val="tx2"/>
          </a:solidFill>
          <a:latin typeface="Arial" charset="0"/>
        </a:defRPr>
      </a:lvl7pPr>
      <a:lvl8pPr marL="1371600" algn="ctr" rtl="0" eaLnBrk="1" fontAlgn="base" hangingPunct="1">
        <a:lnSpc>
          <a:spcPct val="75000"/>
        </a:lnSpc>
        <a:spcBef>
          <a:spcPct val="0"/>
        </a:spcBef>
        <a:spcAft>
          <a:spcPct val="0"/>
        </a:spcAft>
        <a:defRPr sz="4000" b="1">
          <a:solidFill>
            <a:schemeClr val="tx2"/>
          </a:solidFill>
          <a:latin typeface="Arial" charset="0"/>
        </a:defRPr>
      </a:lvl8pPr>
      <a:lvl9pPr marL="1828800" algn="ctr" rtl="0" eaLnBrk="1" fontAlgn="base" hangingPunct="1">
        <a:lnSpc>
          <a:spcPct val="75000"/>
        </a:lnSpc>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60649"/>
      </p:ext>
    </p:extLst>
  </p:cSld>
  <p:clrMap bg1="lt1" tx1="dk1" bg2="lt2" tx2="dk2" accent1="accent1" accent2="accent2" accent3="accent3" accent4="accent4" accent5="accent5" accent6="accent6" hlink="hlink" folHlink="folHlink"/>
  <p:sldLayoutIdLst>
    <p:sldLayoutId id="21474836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arduino.cc/en/Main/Software" TargetMode="External"/><Relationship Id="rId2" Type="http://schemas.openxmlformats.org/officeDocument/2006/relationships/hyperlink" Target="http://www.atmel.com/tools/atmelstudio.aspx#download" TargetMode="External"/><Relationship Id="rId1" Type="http://schemas.openxmlformats.org/officeDocument/2006/relationships/slideLayout" Target="../slideLayouts/slideLayout3.xml"/><Relationship Id="rId6" Type="http://schemas.openxmlformats.org/officeDocument/2006/relationships/hyperlink" Target="https://github.com/AtmelUniversityFrance/atmel-samd21-xpro-boardmanagermodule/wiki" TargetMode="External"/><Relationship Id="rId5" Type="http://schemas.openxmlformats.org/officeDocument/2006/relationships/hyperlink" Target="https://github.com/AtmelUniversityFrance/atmel-avr-xmini-boardmanagermodule/wiki" TargetMode="External"/><Relationship Id="rId4" Type="http://schemas.openxmlformats.org/officeDocument/2006/relationships/hyperlink" Target="http://atmeluniversityfrance.github.io/"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Atmel" TargetMode="External"/><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s://plus.google.com/117391618085377601886/posts" TargetMode="External"/><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hyperlink" Target="http://www.linkedin.com/company/atmel-corporation"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hyperlink" Target="http://www.youtube.com/user/AtmelCorporation" TargetMode="External"/><Relationship Id="rId4" Type="http://schemas.openxmlformats.org/officeDocument/2006/relationships/hyperlink" Target="https://www.facebook.com/AtmelCorporation" TargetMode="External"/><Relationship Id="rId9" Type="http://schemas.openxmlformats.org/officeDocument/2006/relationships/image" Target="../media/image21.png"/><Relationship Id="rId14" Type="http://schemas.openxmlformats.org/officeDocument/2006/relationships/hyperlink" Target="http://en.wikipedia.org/wiki/Atme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ctrTitle"/>
          </p:nvPr>
        </p:nvSpPr>
        <p:spPr/>
        <p:txBody>
          <a:bodyPr/>
          <a:lstStyle/>
          <a:p>
            <a:r>
              <a:rPr lang="en-US" altLang="en-US" dirty="0" smtClean="0"/>
              <a:t>Startup Weekend</a:t>
            </a:r>
            <a:br>
              <a:rPr lang="en-US" altLang="en-US" dirty="0" smtClean="0"/>
            </a:br>
            <a:r>
              <a:rPr lang="en-US" altLang="en-US" dirty="0" smtClean="0"/>
              <a:t>Aix-Marseille</a:t>
            </a:r>
            <a:endParaRPr lang="en-US" altLang="en-US" dirty="0"/>
          </a:p>
        </p:txBody>
      </p:sp>
      <p:sp>
        <p:nvSpPr>
          <p:cNvPr id="21510" name="Rectangle 6"/>
          <p:cNvSpPr>
            <a:spLocks noGrp="1" noChangeArrowheads="1"/>
          </p:cNvSpPr>
          <p:nvPr>
            <p:ph type="subTitle" idx="1"/>
          </p:nvPr>
        </p:nvSpPr>
        <p:spPr>
          <a:xfrm>
            <a:off x="1371600" y="4343400"/>
            <a:ext cx="6400800" cy="1752600"/>
          </a:xfrm>
        </p:spPr>
        <p:txBody>
          <a:bodyPr/>
          <a:lstStyle/>
          <a:p>
            <a:r>
              <a:rPr lang="en-US" altLang="en-US" dirty="0" smtClean="0"/>
              <a:t>October, 28-31th, 2016</a:t>
            </a:r>
            <a:endParaRPr lang="en-US" alt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4267200" y="2601688"/>
            <a:ext cx="4131738" cy="219891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468913143"/>
              </p:ext>
            </p:extLst>
          </p:nvPr>
        </p:nvGraphicFramePr>
        <p:xfrm>
          <a:off x="609598" y="1905000"/>
          <a:ext cx="2590802" cy="3489121"/>
        </p:xfrm>
        <a:graphic>
          <a:graphicData uri="http://schemas.openxmlformats.org/drawingml/2006/table">
            <a:tbl>
              <a:tblPr firstRow="1" bandRow="1">
                <a:tableStyleId>{ED083AE6-46FA-4A59-8FB0-9F97EB10719F}</a:tableStyleId>
              </a:tblPr>
              <a:tblGrid>
                <a:gridCol w="381002"/>
                <a:gridCol w="913201"/>
                <a:gridCol w="382199"/>
                <a:gridCol w="914400"/>
              </a:tblGrid>
              <a:tr h="302503">
                <a:tc>
                  <a:txBody>
                    <a:bodyPr/>
                    <a:lstStyle/>
                    <a:p>
                      <a:pPr algn="ctr"/>
                      <a:r>
                        <a:rPr lang="en-US" sz="900" b="0" dirty="0" smtClean="0"/>
                        <a:t>1</a:t>
                      </a:r>
                      <a:endParaRPr lang="en-US" sz="9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ID</a:t>
                      </a:r>
                      <a:endParaRPr lang="en-US" sz="12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000" b="0" dirty="0" smtClean="0"/>
                        <a:t>2</a:t>
                      </a:r>
                      <a:endParaRPr lang="en-US" sz="10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GND</a:t>
                      </a:r>
                      <a:endParaRPr lang="en-US" sz="1200" b="0" dirty="0"/>
                    </a:p>
                  </a:txBody>
                  <a:tcPr anchor="ctr">
                    <a:lnB w="12700" cap="flat" cmpd="sng" algn="ctr">
                      <a:solidFill>
                        <a:schemeClr val="tx1"/>
                      </a:solidFill>
                      <a:prstDash val="solid"/>
                      <a:round/>
                      <a:headEnd type="none" w="med" len="med"/>
                      <a:tailEnd type="none" w="med" len="med"/>
                    </a:lnB>
                  </a:tcPr>
                </a:tc>
              </a:tr>
              <a:tr h="302503">
                <a:tc>
                  <a:txBody>
                    <a:bodyPr/>
                    <a:lstStyle/>
                    <a:p>
                      <a:pPr algn="ctr"/>
                      <a:r>
                        <a:rPr lang="en-US" sz="900" dirty="0" smtClean="0"/>
                        <a:t>3</a:t>
                      </a:r>
                      <a:endParaRPr lang="en-US" sz="9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Light Sensor</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000" dirty="0" smtClean="0"/>
                        <a:t>4</a:t>
                      </a:r>
                      <a:endParaRPr lang="en-US" sz="10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err="1" smtClean="0"/>
                        <a:t>LP_out</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302503">
                <a:tc>
                  <a:txBody>
                    <a:bodyPr/>
                    <a:lstStyle/>
                    <a:p>
                      <a:pPr algn="ctr"/>
                      <a:r>
                        <a:rPr lang="en-US" sz="900" dirty="0" smtClean="0"/>
                        <a:t>5</a:t>
                      </a:r>
                      <a:endParaRPr lang="en-US" sz="900" dirty="0"/>
                    </a:p>
                  </a:txBody>
                  <a:tcPr anchor="ctr"/>
                </a:tc>
                <a:tc>
                  <a:txBody>
                    <a:bodyPr/>
                    <a:lstStyle/>
                    <a:p>
                      <a:pPr algn="ctr"/>
                      <a:r>
                        <a:rPr lang="en-US" sz="1200" dirty="0" smtClean="0"/>
                        <a:t>GPIO1</a:t>
                      </a:r>
                      <a:endParaRPr lang="en-US" sz="1200" dirty="0"/>
                    </a:p>
                  </a:txBody>
                  <a:tcPr anchor="ctr"/>
                </a:tc>
                <a:tc>
                  <a:txBody>
                    <a:bodyPr/>
                    <a:lstStyle/>
                    <a:p>
                      <a:pPr algn="ctr"/>
                      <a:r>
                        <a:rPr lang="en-US" sz="1000" dirty="0" smtClean="0"/>
                        <a:t>6</a:t>
                      </a:r>
                      <a:endParaRPr lang="en-US" sz="1000" dirty="0"/>
                    </a:p>
                  </a:txBody>
                  <a:tcPr anchor="ctr"/>
                </a:tc>
                <a:tc>
                  <a:txBody>
                    <a:bodyPr/>
                    <a:lstStyle/>
                    <a:p>
                      <a:pPr algn="ctr"/>
                      <a:r>
                        <a:rPr lang="en-US" sz="1200" dirty="0" smtClean="0"/>
                        <a:t>GPIO2</a:t>
                      </a:r>
                      <a:endParaRPr lang="en-US" sz="1200" dirty="0"/>
                    </a:p>
                  </a:txBody>
                  <a:tcPr anchor="ctr"/>
                </a:tc>
              </a:tr>
              <a:tr h="302503">
                <a:tc>
                  <a:txBody>
                    <a:bodyPr/>
                    <a:lstStyle/>
                    <a:p>
                      <a:pPr algn="ctr"/>
                      <a:r>
                        <a:rPr lang="en-US" sz="900" dirty="0" smtClean="0"/>
                        <a:t>7</a:t>
                      </a:r>
                      <a:endParaRPr lang="en-US" sz="900" dirty="0"/>
                    </a:p>
                  </a:txBody>
                  <a:tcPr anchor="ctr">
                    <a:solidFill>
                      <a:schemeClr val="accent6">
                        <a:lumMod val="40000"/>
                        <a:lumOff val="60000"/>
                        <a:alpha val="20000"/>
                      </a:schemeClr>
                    </a:solidFill>
                  </a:tcPr>
                </a:tc>
                <a:tc>
                  <a:txBody>
                    <a:bodyPr/>
                    <a:lstStyle/>
                    <a:p>
                      <a:pPr algn="ctr"/>
                      <a:r>
                        <a:rPr lang="en-US" sz="1200" dirty="0" smtClean="0"/>
                        <a:t>LED</a:t>
                      </a:r>
                      <a:endParaRPr lang="en-US" sz="1200" dirty="0"/>
                    </a:p>
                  </a:txBody>
                  <a:tcPr anchor="ctr">
                    <a:solidFill>
                      <a:schemeClr val="accent6">
                        <a:lumMod val="40000"/>
                        <a:lumOff val="60000"/>
                        <a:alpha val="20000"/>
                      </a:schemeClr>
                    </a:solidFill>
                  </a:tcPr>
                </a:tc>
                <a:tc>
                  <a:txBody>
                    <a:bodyPr/>
                    <a:lstStyle/>
                    <a:p>
                      <a:pPr algn="ctr"/>
                      <a:r>
                        <a:rPr lang="en-US" sz="1000" dirty="0" smtClean="0"/>
                        <a:t>8</a:t>
                      </a:r>
                      <a:endParaRPr lang="en-US" sz="1000" dirty="0"/>
                    </a:p>
                  </a:txBody>
                  <a:tcPr anchor="ctr">
                    <a:solidFill>
                      <a:schemeClr val="accent6">
                        <a:lumMod val="40000"/>
                        <a:lumOff val="60000"/>
                        <a:alpha val="20000"/>
                      </a:schemeClr>
                    </a:solidFill>
                  </a:tcPr>
                </a:tc>
                <a:tc>
                  <a:txBody>
                    <a:bodyPr/>
                    <a:lstStyle/>
                    <a:p>
                      <a:pPr algn="ctr"/>
                      <a:r>
                        <a:rPr lang="en-US" sz="1200" dirty="0" smtClean="0"/>
                        <a:t>LP_IN</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9</a:t>
                      </a:r>
                      <a:endParaRPr lang="en-US" sz="900" dirty="0"/>
                    </a:p>
                  </a:txBody>
                  <a:tcPr anchor="ctr"/>
                </a:tc>
                <a:tc>
                  <a:txBody>
                    <a:bodyPr/>
                    <a:lstStyle/>
                    <a:p>
                      <a:pPr algn="ctr"/>
                      <a:r>
                        <a:rPr lang="en-US" sz="1200" dirty="0" smtClean="0"/>
                        <a:t>TEMP_ALERT</a:t>
                      </a:r>
                      <a:endParaRPr lang="en-US" sz="1200" dirty="0"/>
                    </a:p>
                  </a:txBody>
                  <a:tcPr anchor="ctr"/>
                </a:tc>
                <a:tc>
                  <a:txBody>
                    <a:bodyPr/>
                    <a:lstStyle/>
                    <a:p>
                      <a:pPr algn="ctr"/>
                      <a:r>
                        <a:rPr lang="en-US" sz="1000" dirty="0" smtClean="0"/>
                        <a:t>10</a:t>
                      </a:r>
                      <a:endParaRPr lang="en-US" sz="1000" dirty="0"/>
                    </a:p>
                  </a:txBody>
                  <a:tcPr anchor="ctr"/>
                </a:tc>
                <a:tc>
                  <a:txBody>
                    <a:bodyPr/>
                    <a:lstStyle/>
                    <a:p>
                      <a:pPr algn="ctr"/>
                      <a:r>
                        <a:rPr lang="en-US" sz="1200" dirty="0" smtClean="0"/>
                        <a:t>MicroSD</a:t>
                      </a:r>
                      <a:r>
                        <a:rPr lang="en-US" sz="1200" baseline="0" dirty="0" smtClean="0"/>
                        <a:t> Detect</a:t>
                      </a:r>
                      <a:endParaRPr lang="en-US" sz="1200" dirty="0"/>
                    </a:p>
                  </a:txBody>
                  <a:tcPr anchor="ctr"/>
                </a:tc>
              </a:tr>
              <a:tr h="302503">
                <a:tc>
                  <a:txBody>
                    <a:bodyPr/>
                    <a:lstStyle/>
                    <a:p>
                      <a:pPr algn="ctr"/>
                      <a:r>
                        <a:rPr lang="en-US" sz="900" dirty="0" smtClean="0"/>
                        <a:t>11</a:t>
                      </a:r>
                      <a:endParaRPr lang="en-US" sz="900" dirty="0"/>
                    </a:p>
                  </a:txBody>
                  <a:tcPr anchor="ctr">
                    <a:solidFill>
                      <a:schemeClr val="accent6">
                        <a:lumMod val="40000"/>
                        <a:lumOff val="60000"/>
                        <a:alpha val="20000"/>
                      </a:schemeClr>
                    </a:solidFill>
                  </a:tcPr>
                </a:tc>
                <a:tc>
                  <a:txBody>
                    <a:bodyPr/>
                    <a:lstStyle/>
                    <a:p>
                      <a:pPr algn="ctr"/>
                      <a:r>
                        <a:rPr lang="en-US" sz="1200" dirty="0" smtClean="0"/>
                        <a:t>TWI_SDA</a:t>
                      </a:r>
                      <a:endParaRPr lang="en-US" sz="1200" dirty="0"/>
                    </a:p>
                  </a:txBody>
                  <a:tcPr anchor="ctr">
                    <a:solidFill>
                      <a:schemeClr val="accent6">
                        <a:lumMod val="40000"/>
                        <a:lumOff val="60000"/>
                        <a:alpha val="20000"/>
                      </a:schemeClr>
                    </a:solidFill>
                  </a:tcPr>
                </a:tc>
                <a:tc>
                  <a:txBody>
                    <a:bodyPr/>
                    <a:lstStyle/>
                    <a:p>
                      <a:pPr algn="ctr"/>
                      <a:r>
                        <a:rPr lang="en-US" sz="1000" dirty="0" smtClean="0"/>
                        <a:t>12</a:t>
                      </a:r>
                      <a:endParaRPr lang="en-US" sz="1000" dirty="0"/>
                    </a:p>
                  </a:txBody>
                  <a:tcPr anchor="ctr">
                    <a:solidFill>
                      <a:schemeClr val="accent6">
                        <a:lumMod val="40000"/>
                        <a:lumOff val="60000"/>
                        <a:alpha val="20000"/>
                      </a:schemeClr>
                    </a:solidFill>
                  </a:tcPr>
                </a:tc>
                <a:tc>
                  <a:txBody>
                    <a:bodyPr/>
                    <a:lstStyle/>
                    <a:p>
                      <a:pPr algn="ctr"/>
                      <a:r>
                        <a:rPr lang="en-US" sz="1200" dirty="0" smtClean="0"/>
                        <a:t>TWI_SCL</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13</a:t>
                      </a:r>
                      <a:endParaRPr lang="en-US" sz="900" dirty="0"/>
                    </a:p>
                  </a:txBody>
                  <a:tcPr anchor="ctr"/>
                </a:tc>
                <a:tc>
                  <a:txBody>
                    <a:bodyPr/>
                    <a:lstStyle/>
                    <a:p>
                      <a:pPr algn="ctr"/>
                      <a:r>
                        <a:rPr lang="en-US" sz="1200" dirty="0" smtClean="0"/>
                        <a:t>UART_RX</a:t>
                      </a:r>
                      <a:endParaRPr lang="en-US" sz="1200" dirty="0"/>
                    </a:p>
                  </a:txBody>
                  <a:tcPr anchor="ctr"/>
                </a:tc>
                <a:tc>
                  <a:txBody>
                    <a:bodyPr/>
                    <a:lstStyle/>
                    <a:p>
                      <a:pPr algn="ctr"/>
                      <a:r>
                        <a:rPr lang="en-US" sz="1000" dirty="0" smtClean="0"/>
                        <a:t>14</a:t>
                      </a:r>
                      <a:endParaRPr lang="en-US" sz="1000" dirty="0"/>
                    </a:p>
                  </a:txBody>
                  <a:tcPr anchor="ctr"/>
                </a:tc>
                <a:tc>
                  <a:txBody>
                    <a:bodyPr/>
                    <a:lstStyle/>
                    <a:p>
                      <a:pPr algn="ctr"/>
                      <a:r>
                        <a:rPr lang="en-US" sz="1200" dirty="0" smtClean="0"/>
                        <a:t>UART_TX</a:t>
                      </a:r>
                      <a:endParaRPr lang="en-US" sz="1200" dirty="0"/>
                    </a:p>
                  </a:txBody>
                  <a:tcPr anchor="ctr"/>
                </a:tc>
              </a:tr>
              <a:tr h="302503">
                <a:tc>
                  <a:txBody>
                    <a:bodyPr/>
                    <a:lstStyle/>
                    <a:p>
                      <a:pPr algn="ctr"/>
                      <a:r>
                        <a:rPr lang="en-US" sz="900" dirty="0" smtClean="0"/>
                        <a:t>15</a:t>
                      </a:r>
                      <a:endParaRPr lang="en-US" sz="900" dirty="0"/>
                    </a:p>
                  </a:txBody>
                  <a:tcPr anchor="ctr">
                    <a:solidFill>
                      <a:schemeClr val="accent6">
                        <a:lumMod val="40000"/>
                        <a:lumOff val="60000"/>
                        <a:alpha val="20000"/>
                      </a:schemeClr>
                    </a:solidFill>
                  </a:tcPr>
                </a:tc>
                <a:tc>
                  <a:txBody>
                    <a:bodyPr/>
                    <a:lstStyle/>
                    <a:p>
                      <a:pPr algn="ctr"/>
                      <a:r>
                        <a:rPr lang="en-US" sz="1200" dirty="0" smtClean="0"/>
                        <a:t>MicroSD</a:t>
                      </a:r>
                      <a:r>
                        <a:rPr lang="en-US" sz="1200" baseline="0" dirty="0" smtClean="0"/>
                        <a:t> </a:t>
                      </a:r>
                      <a:r>
                        <a:rPr lang="en-US" sz="1200" dirty="0" smtClean="0"/>
                        <a:t>SS</a:t>
                      </a:r>
                      <a:endParaRPr lang="en-US" sz="1200" dirty="0"/>
                    </a:p>
                  </a:txBody>
                  <a:tcPr anchor="ctr">
                    <a:solidFill>
                      <a:schemeClr val="accent6">
                        <a:lumMod val="40000"/>
                        <a:lumOff val="60000"/>
                        <a:alpha val="20000"/>
                      </a:schemeClr>
                    </a:solidFill>
                  </a:tcPr>
                </a:tc>
                <a:tc>
                  <a:txBody>
                    <a:bodyPr/>
                    <a:lstStyle/>
                    <a:p>
                      <a:pPr algn="ctr"/>
                      <a:r>
                        <a:rPr lang="en-US" sz="1000" dirty="0" smtClean="0"/>
                        <a:t>16</a:t>
                      </a:r>
                      <a:endParaRPr lang="en-US" sz="1000" dirty="0"/>
                    </a:p>
                  </a:txBody>
                  <a:tcPr anchor="ctr">
                    <a:solidFill>
                      <a:schemeClr val="accent6">
                        <a:lumMod val="40000"/>
                        <a:lumOff val="60000"/>
                        <a:alpha val="20000"/>
                      </a:schemeClr>
                    </a:solidFill>
                  </a:tcPr>
                </a:tc>
                <a:tc>
                  <a:txBody>
                    <a:bodyPr/>
                    <a:lstStyle/>
                    <a:p>
                      <a:pPr algn="ctr"/>
                      <a:r>
                        <a:rPr lang="en-US" sz="1200" dirty="0" smtClean="0"/>
                        <a:t>SPI_MOSI</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17</a:t>
                      </a:r>
                      <a:endParaRPr lang="en-US" sz="900" dirty="0"/>
                    </a:p>
                  </a:txBody>
                  <a:tcPr anchor="ctr"/>
                </a:tc>
                <a:tc>
                  <a:txBody>
                    <a:bodyPr/>
                    <a:lstStyle/>
                    <a:p>
                      <a:pPr algn="ctr"/>
                      <a:r>
                        <a:rPr lang="en-US" sz="1200" dirty="0" smtClean="0"/>
                        <a:t>SPI_MISO</a:t>
                      </a:r>
                      <a:endParaRPr lang="en-US" sz="1200" dirty="0"/>
                    </a:p>
                  </a:txBody>
                  <a:tcPr anchor="ctr"/>
                </a:tc>
                <a:tc>
                  <a:txBody>
                    <a:bodyPr/>
                    <a:lstStyle/>
                    <a:p>
                      <a:pPr algn="ctr"/>
                      <a:r>
                        <a:rPr lang="en-US" sz="1000" dirty="0" smtClean="0"/>
                        <a:t>18</a:t>
                      </a:r>
                      <a:endParaRPr lang="en-US" sz="1000" dirty="0"/>
                    </a:p>
                  </a:txBody>
                  <a:tcPr anchor="ctr"/>
                </a:tc>
                <a:tc>
                  <a:txBody>
                    <a:bodyPr/>
                    <a:lstStyle/>
                    <a:p>
                      <a:pPr algn="ctr"/>
                      <a:r>
                        <a:rPr lang="en-US" sz="1200" dirty="0" smtClean="0"/>
                        <a:t>SPI_SCK</a:t>
                      </a:r>
                      <a:endParaRPr lang="en-US" sz="1200" dirty="0"/>
                    </a:p>
                  </a:txBody>
                  <a:tcPr anchor="ctr"/>
                </a:tc>
              </a:tr>
              <a:tr h="302503">
                <a:tc>
                  <a:txBody>
                    <a:bodyPr/>
                    <a:lstStyle/>
                    <a:p>
                      <a:pPr algn="ctr"/>
                      <a:r>
                        <a:rPr lang="en-US" sz="900" dirty="0" smtClean="0"/>
                        <a:t>19</a:t>
                      </a:r>
                      <a:endParaRPr lang="en-US" sz="900" dirty="0"/>
                    </a:p>
                  </a:txBody>
                  <a:tcPr anchor="ctr">
                    <a:solidFill>
                      <a:schemeClr val="accent6">
                        <a:lumMod val="40000"/>
                        <a:lumOff val="60000"/>
                        <a:alpha val="20000"/>
                      </a:schemeClr>
                    </a:solidFill>
                  </a:tcPr>
                </a:tc>
                <a:tc>
                  <a:txBody>
                    <a:bodyPr/>
                    <a:lstStyle/>
                    <a:p>
                      <a:pPr algn="ctr"/>
                      <a:r>
                        <a:rPr lang="en-US" sz="1200" dirty="0" smtClean="0"/>
                        <a:t>GND</a:t>
                      </a:r>
                      <a:endParaRPr lang="en-US" sz="1200" dirty="0"/>
                    </a:p>
                  </a:txBody>
                  <a:tcPr anchor="ctr">
                    <a:solidFill>
                      <a:schemeClr val="accent6">
                        <a:lumMod val="40000"/>
                        <a:lumOff val="60000"/>
                        <a:alpha val="20000"/>
                      </a:schemeClr>
                    </a:solidFill>
                  </a:tcPr>
                </a:tc>
                <a:tc>
                  <a:txBody>
                    <a:bodyPr/>
                    <a:lstStyle/>
                    <a:p>
                      <a:pPr algn="ctr"/>
                      <a:r>
                        <a:rPr lang="en-US" sz="1000" dirty="0" smtClean="0"/>
                        <a:t>20</a:t>
                      </a:r>
                      <a:endParaRPr lang="en-US" sz="1000" dirty="0"/>
                    </a:p>
                  </a:txBody>
                  <a:tcPr anchor="ctr">
                    <a:solidFill>
                      <a:schemeClr val="accent6">
                        <a:lumMod val="40000"/>
                        <a:lumOff val="60000"/>
                        <a:alpha val="20000"/>
                      </a:schemeClr>
                    </a:solidFill>
                  </a:tcPr>
                </a:tc>
                <a:tc>
                  <a:txBody>
                    <a:bodyPr/>
                    <a:lstStyle/>
                    <a:p>
                      <a:pPr algn="ctr"/>
                      <a:r>
                        <a:rPr lang="en-US" sz="1200" dirty="0" smtClean="0"/>
                        <a:t>VCC</a:t>
                      </a:r>
                      <a:endParaRPr lang="en-US" sz="1200" dirty="0"/>
                    </a:p>
                  </a:txBody>
                  <a:tcPr anchor="ctr">
                    <a:solidFill>
                      <a:schemeClr val="accent6">
                        <a:lumMod val="40000"/>
                        <a:lumOff val="60000"/>
                        <a:alpha val="20000"/>
                      </a:schemeClr>
                    </a:solidFill>
                  </a:tcPr>
                </a:tc>
              </a:tr>
            </a:tbl>
          </a:graphicData>
        </a:graphic>
      </p:graphicFrame>
      <p:sp>
        <p:nvSpPr>
          <p:cNvPr id="8" name="TextBox 7"/>
          <p:cNvSpPr txBox="1"/>
          <p:nvPr/>
        </p:nvSpPr>
        <p:spPr>
          <a:xfrm>
            <a:off x="5181600" y="1932873"/>
            <a:ext cx="1000649" cy="200727"/>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Light </a:t>
            </a:r>
            <a:r>
              <a:rPr lang="fr-FR" sz="1100" dirty="0" err="1" smtClean="0">
                <a:solidFill>
                  <a:schemeClr val="bg1">
                    <a:lumMod val="75000"/>
                  </a:schemeClr>
                </a:solidFill>
              </a:rPr>
              <a:t>Sensor</a:t>
            </a:r>
            <a:endParaRPr lang="fr-FR" sz="1100" dirty="0">
              <a:solidFill>
                <a:schemeClr val="bg1">
                  <a:lumMod val="75000"/>
                </a:schemeClr>
              </a:solidFill>
            </a:endParaRPr>
          </a:p>
        </p:txBody>
      </p:sp>
      <p:cxnSp>
        <p:nvCxnSpPr>
          <p:cNvPr id="9" name="Straight Connector 8"/>
          <p:cNvCxnSpPr/>
          <p:nvPr/>
        </p:nvCxnSpPr>
        <p:spPr>
          <a:xfrm flipH="1">
            <a:off x="5715000"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48401"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Low</a:t>
            </a:r>
            <a:r>
              <a:rPr lang="fr-FR" sz="1100" dirty="0" smtClean="0">
                <a:solidFill>
                  <a:schemeClr val="bg1">
                    <a:lumMod val="75000"/>
                  </a:schemeClr>
                </a:solidFill>
              </a:rPr>
              <a:t> </a:t>
            </a:r>
            <a:r>
              <a:rPr lang="fr-FR" sz="1100" dirty="0" err="1" smtClean="0">
                <a:solidFill>
                  <a:schemeClr val="bg1">
                    <a:lumMod val="75000"/>
                  </a:schemeClr>
                </a:solidFill>
              </a:rPr>
              <a:t>pass</a:t>
            </a:r>
            <a:r>
              <a:rPr lang="fr-FR" sz="1100" dirty="0" smtClean="0">
                <a:solidFill>
                  <a:schemeClr val="bg1">
                    <a:lumMod val="75000"/>
                  </a:schemeClr>
                </a:solidFill>
              </a:rPr>
              <a:t> </a:t>
            </a:r>
            <a:r>
              <a:rPr lang="fr-FR" sz="1100" dirty="0" err="1" smtClean="0">
                <a:solidFill>
                  <a:schemeClr val="bg1">
                    <a:lumMod val="75000"/>
                  </a:schemeClr>
                </a:solidFill>
              </a:rPr>
              <a:t>filter</a:t>
            </a:r>
            <a:r>
              <a:rPr lang="fr-FR" sz="1100" dirty="0" smtClean="0">
                <a:solidFill>
                  <a:schemeClr val="bg1">
                    <a:lumMod val="75000"/>
                  </a:schemeClr>
                </a:solidFill>
              </a:rPr>
              <a:t> (LP)</a:t>
            </a:r>
            <a:endParaRPr lang="fr-FR" sz="1100" dirty="0">
              <a:solidFill>
                <a:schemeClr val="bg1">
                  <a:lumMod val="75000"/>
                </a:schemeClr>
              </a:solidFill>
            </a:endParaRPr>
          </a:p>
        </p:txBody>
      </p:sp>
      <p:cxnSp>
        <p:nvCxnSpPr>
          <p:cNvPr id="19" name="Straight Connector 18"/>
          <p:cNvCxnSpPr/>
          <p:nvPr/>
        </p:nvCxnSpPr>
        <p:spPr>
          <a:xfrm flipH="1">
            <a:off x="6781801"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8277"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microSD</a:t>
            </a:r>
            <a:r>
              <a:rPr lang="fr-FR" sz="1100" dirty="0" smtClean="0">
                <a:solidFill>
                  <a:schemeClr val="bg1">
                    <a:lumMod val="75000"/>
                  </a:schemeClr>
                </a:solidFill>
              </a:rPr>
              <a:t> </a:t>
            </a:r>
            <a:r>
              <a:rPr lang="fr-FR" sz="1100" dirty="0" err="1" smtClean="0">
                <a:solidFill>
                  <a:schemeClr val="bg1">
                    <a:lumMod val="75000"/>
                  </a:schemeClr>
                </a:solidFill>
              </a:rPr>
              <a:t>card</a:t>
            </a:r>
            <a:r>
              <a:rPr lang="fr-FR" sz="1100" dirty="0" smtClean="0">
                <a:solidFill>
                  <a:schemeClr val="bg1">
                    <a:lumMod val="75000"/>
                  </a:schemeClr>
                </a:solidFill>
              </a:rPr>
              <a:t> slot (SPI)</a:t>
            </a:r>
            <a:endParaRPr lang="fr-FR" sz="1100" dirty="0">
              <a:solidFill>
                <a:schemeClr val="bg1">
                  <a:lumMod val="75000"/>
                </a:schemeClr>
              </a:solidFill>
            </a:endParaRPr>
          </a:p>
        </p:txBody>
      </p:sp>
      <p:cxnSp>
        <p:nvCxnSpPr>
          <p:cNvPr id="21" name="Straight Connector 20"/>
          <p:cNvCxnSpPr/>
          <p:nvPr/>
        </p:nvCxnSpPr>
        <p:spPr>
          <a:xfrm flipH="1">
            <a:off x="7881677"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976675" y="518296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Temperature</a:t>
            </a:r>
            <a:r>
              <a:rPr lang="fr-FR" sz="1100" dirty="0" smtClean="0">
                <a:solidFill>
                  <a:schemeClr val="bg1">
                    <a:lumMod val="75000"/>
                  </a:schemeClr>
                </a:solidFill>
              </a:rPr>
              <a:t> </a:t>
            </a:r>
            <a:r>
              <a:rPr lang="fr-FR" sz="1100" dirty="0" err="1" smtClean="0">
                <a:solidFill>
                  <a:schemeClr val="bg1">
                    <a:lumMod val="75000"/>
                  </a:schemeClr>
                </a:solidFill>
              </a:rPr>
              <a:t>Sensor</a:t>
            </a:r>
            <a:r>
              <a:rPr lang="fr-FR" sz="1100" dirty="0" smtClean="0">
                <a:solidFill>
                  <a:schemeClr val="bg1">
                    <a:lumMod val="75000"/>
                  </a:schemeClr>
                </a:solidFill>
              </a:rPr>
              <a:t>  (TWI)</a:t>
            </a:r>
            <a:endParaRPr lang="fr-FR" sz="1100" dirty="0">
              <a:solidFill>
                <a:schemeClr val="bg1">
                  <a:lumMod val="75000"/>
                </a:schemeClr>
              </a:solidFill>
            </a:endParaRPr>
          </a:p>
        </p:txBody>
      </p:sp>
      <p:cxnSp>
        <p:nvCxnSpPr>
          <p:cNvPr id="23" name="Straight Connector 22"/>
          <p:cNvCxnSpPr/>
          <p:nvPr/>
        </p:nvCxnSpPr>
        <p:spPr>
          <a:xfrm flipH="1">
            <a:off x="6477000" y="4039963"/>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909352" y="5181600"/>
            <a:ext cx="1000649" cy="212521"/>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LED</a:t>
            </a:r>
            <a:endParaRPr lang="fr-FR" sz="1100" dirty="0">
              <a:solidFill>
                <a:schemeClr val="bg1">
                  <a:lumMod val="75000"/>
                </a:schemeClr>
              </a:solidFill>
            </a:endParaRPr>
          </a:p>
        </p:txBody>
      </p:sp>
      <p:cxnSp>
        <p:nvCxnSpPr>
          <p:cNvPr id="25" name="Straight Connector 24"/>
          <p:cNvCxnSpPr/>
          <p:nvPr/>
        </p:nvCxnSpPr>
        <p:spPr>
          <a:xfrm>
            <a:off x="5681924" y="3886200"/>
            <a:ext cx="1" cy="128587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447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OLED1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rot="16200000">
            <a:off x="4454897" y="1869703"/>
            <a:ext cx="3505200" cy="388059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898165270"/>
              </p:ext>
            </p:extLst>
          </p:nvPr>
        </p:nvGraphicFramePr>
        <p:xfrm>
          <a:off x="762000" y="2047102"/>
          <a:ext cx="2590802" cy="3227744"/>
        </p:xfrm>
        <a:graphic>
          <a:graphicData uri="http://schemas.openxmlformats.org/drawingml/2006/table">
            <a:tbl>
              <a:tblPr firstRow="1" bandRow="1">
                <a:tableStyleId>{ED083AE6-46FA-4A59-8FB0-9F97EB10719F}</a:tableStyleId>
              </a:tblPr>
              <a:tblGrid>
                <a:gridCol w="381002"/>
                <a:gridCol w="913201"/>
                <a:gridCol w="382199"/>
                <a:gridCol w="914400"/>
              </a:tblGrid>
              <a:tr h="302503">
                <a:tc>
                  <a:txBody>
                    <a:bodyPr/>
                    <a:lstStyle/>
                    <a:p>
                      <a:pPr algn="ctr"/>
                      <a:r>
                        <a:rPr lang="en-US" sz="900" b="0" dirty="0" smtClean="0"/>
                        <a:t>1</a:t>
                      </a:r>
                      <a:endParaRPr lang="en-US" sz="9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ID</a:t>
                      </a:r>
                      <a:endParaRPr lang="en-US" sz="12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000" b="0" dirty="0" smtClean="0"/>
                        <a:t>2</a:t>
                      </a:r>
                      <a:endParaRPr lang="en-US" sz="10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GND</a:t>
                      </a:r>
                      <a:endParaRPr lang="en-US" sz="1200" b="0" dirty="0"/>
                    </a:p>
                  </a:txBody>
                  <a:tcPr anchor="ctr">
                    <a:lnB w="12700" cap="flat" cmpd="sng" algn="ctr">
                      <a:solidFill>
                        <a:schemeClr val="tx1"/>
                      </a:solidFill>
                      <a:prstDash val="solid"/>
                      <a:round/>
                      <a:headEnd type="none" w="med" len="med"/>
                      <a:tailEnd type="none" w="med" len="med"/>
                    </a:lnB>
                  </a:tcPr>
                </a:tc>
              </a:tr>
              <a:tr h="302503">
                <a:tc>
                  <a:txBody>
                    <a:bodyPr/>
                    <a:lstStyle/>
                    <a:p>
                      <a:pPr algn="ctr"/>
                      <a:r>
                        <a:rPr lang="en-US" sz="900" dirty="0" smtClean="0"/>
                        <a:t>3</a:t>
                      </a:r>
                      <a:endParaRPr lang="en-US" sz="9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BUTTON2</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000" dirty="0" smtClean="0"/>
                        <a:t>4</a:t>
                      </a:r>
                      <a:endParaRPr lang="en-US" sz="10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BUTTON3</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302503">
                <a:tc>
                  <a:txBody>
                    <a:bodyPr/>
                    <a:lstStyle/>
                    <a:p>
                      <a:pPr algn="ctr"/>
                      <a:r>
                        <a:rPr lang="en-US" sz="900" dirty="0" smtClean="0"/>
                        <a:t>5</a:t>
                      </a:r>
                      <a:endParaRPr lang="en-US" sz="900" dirty="0"/>
                    </a:p>
                  </a:txBody>
                  <a:tcPr anchor="ctr"/>
                </a:tc>
                <a:tc>
                  <a:txBody>
                    <a:bodyPr/>
                    <a:lstStyle/>
                    <a:p>
                      <a:pPr algn="ctr"/>
                      <a:r>
                        <a:rPr lang="en-US" sz="1000" dirty="0" smtClean="0"/>
                        <a:t>OLED DATA_CMD</a:t>
                      </a:r>
                      <a:endParaRPr lang="en-US" sz="1000" dirty="0"/>
                    </a:p>
                  </a:txBody>
                  <a:tcPr anchor="ctr"/>
                </a:tc>
                <a:tc>
                  <a:txBody>
                    <a:bodyPr/>
                    <a:lstStyle/>
                    <a:p>
                      <a:pPr algn="ctr"/>
                      <a:r>
                        <a:rPr lang="en-US" sz="1000" dirty="0" smtClean="0"/>
                        <a:t>6</a:t>
                      </a:r>
                      <a:endParaRPr lang="en-US" sz="1000" dirty="0"/>
                    </a:p>
                  </a:txBody>
                  <a:tcPr anchor="ctr"/>
                </a:tc>
                <a:tc>
                  <a:txBody>
                    <a:bodyPr/>
                    <a:lstStyle/>
                    <a:p>
                      <a:pPr algn="ctr"/>
                      <a:r>
                        <a:rPr lang="en-US" sz="1200" dirty="0" smtClean="0"/>
                        <a:t>LED3</a:t>
                      </a:r>
                      <a:endParaRPr lang="en-US" sz="1200" dirty="0"/>
                    </a:p>
                  </a:txBody>
                  <a:tcPr anchor="ctr"/>
                </a:tc>
              </a:tr>
              <a:tr h="302503">
                <a:tc>
                  <a:txBody>
                    <a:bodyPr/>
                    <a:lstStyle/>
                    <a:p>
                      <a:pPr algn="ctr"/>
                      <a:r>
                        <a:rPr lang="en-US" sz="900" dirty="0" smtClean="0"/>
                        <a:t>7</a:t>
                      </a:r>
                      <a:endParaRPr lang="en-US" sz="900" dirty="0"/>
                    </a:p>
                  </a:txBody>
                  <a:tcPr anchor="ctr">
                    <a:solidFill>
                      <a:schemeClr val="accent6">
                        <a:lumMod val="40000"/>
                        <a:lumOff val="60000"/>
                        <a:alpha val="20000"/>
                      </a:schemeClr>
                    </a:solidFill>
                  </a:tcPr>
                </a:tc>
                <a:tc>
                  <a:txBody>
                    <a:bodyPr/>
                    <a:lstStyle/>
                    <a:p>
                      <a:pPr algn="ctr"/>
                      <a:r>
                        <a:rPr lang="en-US" sz="1200" dirty="0" smtClean="0"/>
                        <a:t>LED1</a:t>
                      </a:r>
                      <a:endParaRPr lang="en-US" sz="1200" dirty="0"/>
                    </a:p>
                  </a:txBody>
                  <a:tcPr anchor="ctr">
                    <a:solidFill>
                      <a:schemeClr val="accent6">
                        <a:lumMod val="40000"/>
                        <a:lumOff val="60000"/>
                        <a:alpha val="20000"/>
                      </a:schemeClr>
                    </a:solidFill>
                  </a:tcPr>
                </a:tc>
                <a:tc>
                  <a:txBody>
                    <a:bodyPr/>
                    <a:lstStyle/>
                    <a:p>
                      <a:pPr algn="ctr"/>
                      <a:r>
                        <a:rPr lang="en-US" sz="1000" dirty="0" smtClean="0"/>
                        <a:t>8</a:t>
                      </a:r>
                      <a:endParaRPr lang="en-US" sz="1000" dirty="0"/>
                    </a:p>
                  </a:txBody>
                  <a:tcPr anchor="ctr">
                    <a:solidFill>
                      <a:schemeClr val="accent6">
                        <a:lumMod val="40000"/>
                        <a:lumOff val="60000"/>
                        <a:alpha val="20000"/>
                      </a:schemeClr>
                    </a:solidFill>
                  </a:tcPr>
                </a:tc>
                <a:tc>
                  <a:txBody>
                    <a:bodyPr/>
                    <a:lstStyle/>
                    <a:p>
                      <a:pPr algn="ctr"/>
                      <a:r>
                        <a:rPr lang="en-US" sz="1200" dirty="0" smtClean="0"/>
                        <a:t>LED2</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9</a:t>
                      </a:r>
                      <a:endParaRPr lang="en-US" sz="900" dirty="0"/>
                    </a:p>
                  </a:txBody>
                  <a:tcPr anchor="ctr"/>
                </a:tc>
                <a:tc>
                  <a:txBody>
                    <a:bodyPr/>
                    <a:lstStyle/>
                    <a:p>
                      <a:pPr algn="ctr"/>
                      <a:r>
                        <a:rPr lang="en-US" sz="1200" dirty="0" smtClean="0"/>
                        <a:t>BUTTON1</a:t>
                      </a:r>
                      <a:endParaRPr lang="en-US" sz="1200" dirty="0"/>
                    </a:p>
                  </a:txBody>
                  <a:tcPr anchor="ctr"/>
                </a:tc>
                <a:tc>
                  <a:txBody>
                    <a:bodyPr/>
                    <a:lstStyle/>
                    <a:p>
                      <a:pPr algn="ctr"/>
                      <a:r>
                        <a:rPr lang="en-US" sz="1000" dirty="0" smtClean="0"/>
                        <a:t>10</a:t>
                      </a:r>
                      <a:endParaRPr lang="en-US" sz="1000" dirty="0"/>
                    </a:p>
                  </a:txBody>
                  <a:tcPr anchor="ctr"/>
                </a:tc>
                <a:tc>
                  <a:txBody>
                    <a:bodyPr/>
                    <a:lstStyle/>
                    <a:p>
                      <a:pPr algn="ctr"/>
                      <a:r>
                        <a:rPr lang="en-US" sz="1050" dirty="0" smtClean="0"/>
                        <a:t>OLED RESET</a:t>
                      </a:r>
                      <a:endParaRPr lang="en-US" sz="1050" dirty="0"/>
                    </a:p>
                  </a:txBody>
                  <a:tcPr anchor="ctr"/>
                </a:tc>
              </a:tr>
              <a:tr h="302503">
                <a:tc>
                  <a:txBody>
                    <a:bodyPr/>
                    <a:lstStyle/>
                    <a:p>
                      <a:pPr algn="ctr"/>
                      <a:r>
                        <a:rPr lang="en-US" sz="900" dirty="0" smtClean="0"/>
                        <a:t>11</a:t>
                      </a:r>
                      <a:endParaRPr lang="en-US" sz="9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c>
                  <a:txBody>
                    <a:bodyPr/>
                    <a:lstStyle/>
                    <a:p>
                      <a:pPr algn="ctr"/>
                      <a:r>
                        <a:rPr lang="en-US" sz="1000" dirty="0" smtClean="0"/>
                        <a:t>12</a:t>
                      </a:r>
                      <a:endParaRPr lang="en-US" sz="10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13</a:t>
                      </a:r>
                      <a:endParaRPr lang="en-US" sz="900" dirty="0"/>
                    </a:p>
                  </a:txBody>
                  <a:tcPr anchor="ctr"/>
                </a:tc>
                <a:tc>
                  <a:txBody>
                    <a:bodyPr/>
                    <a:lstStyle/>
                    <a:p>
                      <a:pPr algn="ctr"/>
                      <a:r>
                        <a:rPr lang="en-US" sz="1200" dirty="0" smtClean="0"/>
                        <a:t>NC</a:t>
                      </a:r>
                      <a:endParaRPr lang="en-US" sz="1200" dirty="0"/>
                    </a:p>
                  </a:txBody>
                  <a:tcPr anchor="ctr"/>
                </a:tc>
                <a:tc>
                  <a:txBody>
                    <a:bodyPr/>
                    <a:lstStyle/>
                    <a:p>
                      <a:pPr algn="ctr"/>
                      <a:r>
                        <a:rPr lang="en-US" sz="1000" dirty="0" smtClean="0"/>
                        <a:t>14</a:t>
                      </a:r>
                      <a:endParaRPr lang="en-US" sz="1000" dirty="0"/>
                    </a:p>
                  </a:txBody>
                  <a:tcPr anchor="ctr"/>
                </a:tc>
                <a:tc>
                  <a:txBody>
                    <a:bodyPr/>
                    <a:lstStyle/>
                    <a:p>
                      <a:pPr algn="ctr"/>
                      <a:r>
                        <a:rPr lang="en-US" sz="1200" dirty="0" smtClean="0"/>
                        <a:t>NC</a:t>
                      </a:r>
                      <a:endParaRPr lang="en-US" sz="1200" dirty="0"/>
                    </a:p>
                  </a:txBody>
                  <a:tcPr anchor="ctr"/>
                </a:tc>
              </a:tr>
              <a:tr h="302503">
                <a:tc>
                  <a:txBody>
                    <a:bodyPr/>
                    <a:lstStyle/>
                    <a:p>
                      <a:pPr algn="ctr"/>
                      <a:r>
                        <a:rPr lang="en-US" sz="900" dirty="0" smtClean="0"/>
                        <a:t>15</a:t>
                      </a:r>
                      <a:endParaRPr lang="en-US" sz="900" dirty="0"/>
                    </a:p>
                  </a:txBody>
                  <a:tcPr anchor="ctr">
                    <a:solidFill>
                      <a:schemeClr val="accent6">
                        <a:lumMod val="40000"/>
                        <a:lumOff val="60000"/>
                        <a:alpha val="20000"/>
                      </a:schemeClr>
                    </a:solidFill>
                  </a:tcPr>
                </a:tc>
                <a:tc>
                  <a:txBody>
                    <a:bodyPr/>
                    <a:lstStyle/>
                    <a:p>
                      <a:pPr algn="ctr"/>
                      <a:r>
                        <a:rPr lang="en-US" sz="1200" dirty="0" smtClean="0"/>
                        <a:t>OLED</a:t>
                      </a:r>
                      <a:r>
                        <a:rPr lang="en-US" sz="1200" baseline="0" dirty="0" smtClean="0"/>
                        <a:t> SS</a:t>
                      </a:r>
                      <a:endParaRPr lang="en-US" sz="1200" dirty="0"/>
                    </a:p>
                  </a:txBody>
                  <a:tcPr anchor="ctr">
                    <a:solidFill>
                      <a:schemeClr val="accent6">
                        <a:lumMod val="40000"/>
                        <a:lumOff val="60000"/>
                        <a:alpha val="20000"/>
                      </a:schemeClr>
                    </a:solidFill>
                  </a:tcPr>
                </a:tc>
                <a:tc>
                  <a:txBody>
                    <a:bodyPr/>
                    <a:lstStyle/>
                    <a:p>
                      <a:pPr algn="ctr"/>
                      <a:r>
                        <a:rPr lang="en-US" sz="1000" dirty="0" smtClean="0"/>
                        <a:t>16</a:t>
                      </a:r>
                      <a:endParaRPr lang="en-US" sz="1000" dirty="0"/>
                    </a:p>
                  </a:txBody>
                  <a:tcPr anchor="ctr">
                    <a:solidFill>
                      <a:schemeClr val="accent6">
                        <a:lumMod val="40000"/>
                        <a:lumOff val="60000"/>
                        <a:alpha val="20000"/>
                      </a:schemeClr>
                    </a:solidFill>
                  </a:tcPr>
                </a:tc>
                <a:tc>
                  <a:txBody>
                    <a:bodyPr/>
                    <a:lstStyle/>
                    <a:p>
                      <a:pPr algn="ctr"/>
                      <a:r>
                        <a:rPr lang="en-US" sz="1200" dirty="0" smtClean="0"/>
                        <a:t>SPI </a:t>
                      </a:r>
                      <a:r>
                        <a:rPr lang="en-US" sz="1200" baseline="0" dirty="0" smtClean="0"/>
                        <a:t> MOSI</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17</a:t>
                      </a:r>
                      <a:endParaRPr lang="en-US" sz="900" dirty="0"/>
                    </a:p>
                  </a:txBody>
                  <a:tcPr anchor="ctr"/>
                </a:tc>
                <a:tc>
                  <a:txBody>
                    <a:bodyPr/>
                    <a:lstStyle/>
                    <a:p>
                      <a:pPr algn="ctr"/>
                      <a:r>
                        <a:rPr lang="en-US" sz="1200" dirty="0" smtClean="0"/>
                        <a:t>NC</a:t>
                      </a:r>
                      <a:endParaRPr lang="en-US" sz="1200" dirty="0"/>
                    </a:p>
                  </a:txBody>
                  <a:tcPr anchor="ctr"/>
                </a:tc>
                <a:tc>
                  <a:txBody>
                    <a:bodyPr/>
                    <a:lstStyle/>
                    <a:p>
                      <a:pPr algn="ctr"/>
                      <a:r>
                        <a:rPr lang="en-US" sz="1000" dirty="0" smtClean="0"/>
                        <a:t>18</a:t>
                      </a:r>
                      <a:endParaRPr lang="en-US" sz="1000" dirty="0"/>
                    </a:p>
                  </a:txBody>
                  <a:tcPr anchor="ctr"/>
                </a:tc>
                <a:tc>
                  <a:txBody>
                    <a:bodyPr/>
                    <a:lstStyle/>
                    <a:p>
                      <a:pPr algn="ctr"/>
                      <a:r>
                        <a:rPr lang="en-US" sz="1200" dirty="0" smtClean="0"/>
                        <a:t>SPI SCK</a:t>
                      </a:r>
                      <a:endParaRPr lang="en-US" sz="1200" dirty="0"/>
                    </a:p>
                  </a:txBody>
                  <a:tcPr anchor="ctr"/>
                </a:tc>
              </a:tr>
              <a:tr h="302503">
                <a:tc>
                  <a:txBody>
                    <a:bodyPr/>
                    <a:lstStyle/>
                    <a:p>
                      <a:pPr algn="ctr"/>
                      <a:r>
                        <a:rPr lang="en-US" sz="900" dirty="0" smtClean="0"/>
                        <a:t>19</a:t>
                      </a:r>
                      <a:endParaRPr lang="en-US" sz="900" dirty="0"/>
                    </a:p>
                  </a:txBody>
                  <a:tcPr anchor="ctr">
                    <a:solidFill>
                      <a:schemeClr val="accent6">
                        <a:lumMod val="40000"/>
                        <a:lumOff val="60000"/>
                        <a:alpha val="20000"/>
                      </a:schemeClr>
                    </a:solidFill>
                  </a:tcPr>
                </a:tc>
                <a:tc>
                  <a:txBody>
                    <a:bodyPr/>
                    <a:lstStyle/>
                    <a:p>
                      <a:pPr algn="ctr"/>
                      <a:r>
                        <a:rPr lang="en-US" sz="1200" dirty="0" smtClean="0"/>
                        <a:t>GND</a:t>
                      </a:r>
                      <a:endParaRPr lang="en-US" sz="1200" dirty="0"/>
                    </a:p>
                  </a:txBody>
                  <a:tcPr anchor="ctr">
                    <a:solidFill>
                      <a:schemeClr val="accent6">
                        <a:lumMod val="40000"/>
                        <a:lumOff val="60000"/>
                        <a:alpha val="20000"/>
                      </a:schemeClr>
                    </a:solidFill>
                  </a:tcPr>
                </a:tc>
                <a:tc>
                  <a:txBody>
                    <a:bodyPr/>
                    <a:lstStyle/>
                    <a:p>
                      <a:pPr algn="ctr"/>
                      <a:r>
                        <a:rPr lang="en-US" sz="1000" dirty="0" smtClean="0"/>
                        <a:t>20</a:t>
                      </a:r>
                      <a:endParaRPr lang="en-US" sz="1000" dirty="0"/>
                    </a:p>
                  </a:txBody>
                  <a:tcPr anchor="ctr">
                    <a:solidFill>
                      <a:schemeClr val="accent6">
                        <a:lumMod val="40000"/>
                        <a:lumOff val="60000"/>
                        <a:alpha val="20000"/>
                      </a:schemeClr>
                    </a:solidFill>
                  </a:tcPr>
                </a:tc>
                <a:tc>
                  <a:txBody>
                    <a:bodyPr/>
                    <a:lstStyle/>
                    <a:p>
                      <a:pPr algn="ctr"/>
                      <a:r>
                        <a:rPr lang="en-US" sz="1200" dirty="0" smtClean="0"/>
                        <a:t>VCC</a:t>
                      </a:r>
                      <a:endParaRPr lang="en-US" sz="1200" dirty="0"/>
                    </a:p>
                  </a:txBody>
                  <a:tcPr anchor="ctr">
                    <a:solidFill>
                      <a:schemeClr val="accent6">
                        <a:lumMod val="40000"/>
                        <a:lumOff val="60000"/>
                        <a:alpha val="20000"/>
                      </a:schemeClr>
                    </a:solidFill>
                  </a:tcPr>
                </a:tc>
              </a:tr>
            </a:tbl>
          </a:graphicData>
        </a:graphic>
      </p:graphicFrame>
      <p:sp>
        <p:nvSpPr>
          <p:cNvPr id="7" name="TextBox 6"/>
          <p:cNvSpPr txBox="1"/>
          <p:nvPr/>
        </p:nvSpPr>
        <p:spPr>
          <a:xfrm>
            <a:off x="5095351" y="1447798"/>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OLED Display (SPI)</a:t>
            </a:r>
            <a:endParaRPr lang="fr-FR" sz="1100" dirty="0">
              <a:solidFill>
                <a:schemeClr val="bg1">
                  <a:lumMod val="75000"/>
                </a:schemeClr>
              </a:solidFill>
            </a:endParaRPr>
          </a:p>
        </p:txBody>
      </p:sp>
      <p:cxnSp>
        <p:nvCxnSpPr>
          <p:cNvPr id="8" name="Straight Connector 7"/>
          <p:cNvCxnSpPr/>
          <p:nvPr/>
        </p:nvCxnSpPr>
        <p:spPr>
          <a:xfrm>
            <a:off x="5630972" y="1828798"/>
            <a:ext cx="7828" cy="144780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0724" y="1667808"/>
            <a:ext cx="1000649" cy="160989"/>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err="1" smtClean="0">
                <a:solidFill>
                  <a:schemeClr val="bg1">
                    <a:lumMod val="75000"/>
                  </a:schemeClr>
                </a:solidFill>
              </a:rPr>
              <a:t>LEDs</a:t>
            </a:r>
            <a:endParaRPr lang="fr-FR" sz="1100" dirty="0">
              <a:solidFill>
                <a:schemeClr val="bg1">
                  <a:lumMod val="75000"/>
                </a:schemeClr>
              </a:solidFill>
            </a:endParaRPr>
          </a:p>
        </p:txBody>
      </p:sp>
      <p:cxnSp>
        <p:nvCxnSpPr>
          <p:cNvPr id="11" name="Straight Connector 10"/>
          <p:cNvCxnSpPr>
            <a:stCxn id="10" idx="2"/>
          </p:cNvCxnSpPr>
          <p:nvPr/>
        </p:nvCxnSpPr>
        <p:spPr>
          <a:xfrm>
            <a:off x="6681049" y="1828797"/>
            <a:ext cx="0" cy="838203"/>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05600" y="5638800"/>
            <a:ext cx="1000649" cy="152401"/>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Push Buttons</a:t>
            </a:r>
            <a:endParaRPr lang="fr-FR" sz="1100" dirty="0">
              <a:solidFill>
                <a:schemeClr val="bg1">
                  <a:lumMod val="75000"/>
                </a:schemeClr>
              </a:solidFill>
            </a:endParaRPr>
          </a:p>
        </p:txBody>
      </p:sp>
      <p:cxnSp>
        <p:nvCxnSpPr>
          <p:cNvPr id="17" name="Straight Connector 16"/>
          <p:cNvCxnSpPr/>
          <p:nvPr/>
        </p:nvCxnSpPr>
        <p:spPr>
          <a:xfrm>
            <a:off x="7239000" y="4800600"/>
            <a:ext cx="0" cy="83820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634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PROTO1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360689" y="2209800"/>
            <a:ext cx="4422622" cy="2438400"/>
          </a:xfrm>
          <a:prstGeom prst="rect">
            <a:avLst/>
          </a:prstGeom>
        </p:spPr>
      </p:pic>
    </p:spTree>
    <p:extLst>
      <p:ext uri="{BB962C8B-B14F-4D97-AF65-F5344CB8AC3E}">
        <p14:creationId xmlns:p14="http://schemas.microsoft.com/office/powerpoint/2010/main" val="2428710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WINC1500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847012" y="2514600"/>
            <a:ext cx="3449976" cy="1828800"/>
          </a:xfrm>
          <a:prstGeom prst="rect">
            <a:avLst/>
          </a:prstGeom>
        </p:spPr>
      </p:pic>
    </p:spTree>
    <p:extLst>
      <p:ext uri="{BB962C8B-B14F-4D97-AF65-F5344CB8AC3E}">
        <p14:creationId xmlns:p14="http://schemas.microsoft.com/office/powerpoint/2010/main" val="2772809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Atmel Studio </a:t>
            </a:r>
            <a:r>
              <a:rPr lang="fr-FR" dirty="0" smtClean="0">
                <a:hlinkClick r:id="rId2"/>
              </a:rPr>
              <a:t>http</a:t>
            </a:r>
            <a:r>
              <a:rPr lang="fr-FR" dirty="0">
                <a:hlinkClick r:id="rId2"/>
              </a:rPr>
              <a:t>://</a:t>
            </a:r>
            <a:r>
              <a:rPr lang="fr-FR" dirty="0" smtClean="0">
                <a:hlinkClick r:id="rId2"/>
              </a:rPr>
              <a:t>www.atmel.com/tools/atmelstudio.aspx#download</a:t>
            </a:r>
            <a:endParaRPr lang="fr-FR" dirty="0" smtClean="0"/>
          </a:p>
          <a:p>
            <a:r>
              <a:rPr lang="fr-FR" dirty="0"/>
              <a:t>Arduino IDE </a:t>
            </a:r>
            <a:r>
              <a:rPr lang="fr-FR" dirty="0">
                <a:hlinkClick r:id="rId3"/>
              </a:rPr>
              <a:t>https://</a:t>
            </a:r>
            <a:r>
              <a:rPr lang="fr-FR" dirty="0" smtClean="0">
                <a:hlinkClick r:id="rId3"/>
              </a:rPr>
              <a:t>www.arduino.cc/en/Main/Software</a:t>
            </a:r>
            <a:endParaRPr lang="fr-FR" dirty="0" smtClean="0"/>
          </a:p>
          <a:p>
            <a:r>
              <a:rPr lang="fr-FR" dirty="0" smtClean="0"/>
              <a:t>Atmel </a:t>
            </a:r>
            <a:r>
              <a:rPr lang="fr-FR" dirty="0" err="1" smtClean="0"/>
              <a:t>University</a:t>
            </a:r>
            <a:r>
              <a:rPr lang="fr-FR" dirty="0"/>
              <a:t> France </a:t>
            </a:r>
            <a:r>
              <a:rPr lang="fr-FR" dirty="0">
                <a:hlinkClick r:id="rId4"/>
              </a:rPr>
              <a:t>http://atmeluniversityfrance.github.io</a:t>
            </a:r>
            <a:r>
              <a:rPr lang="fr-FR" dirty="0" smtClean="0">
                <a:hlinkClick r:id="rId4"/>
              </a:rPr>
              <a:t>/</a:t>
            </a:r>
            <a:r>
              <a:rPr lang="fr-FR" dirty="0" smtClean="0"/>
              <a:t> </a:t>
            </a:r>
          </a:p>
          <a:p>
            <a:r>
              <a:rPr lang="fr-FR" dirty="0"/>
              <a:t>Atmega328p-xmini wiki </a:t>
            </a:r>
            <a:r>
              <a:rPr lang="fr-FR" dirty="0">
                <a:hlinkClick r:id="rId5"/>
              </a:rPr>
              <a:t>https://</a:t>
            </a:r>
            <a:r>
              <a:rPr lang="fr-FR" dirty="0" smtClean="0">
                <a:hlinkClick r:id="rId5"/>
              </a:rPr>
              <a:t>github.com/AtmelUniversityFrance/atmel-avr-xmini-boardmanagermodule/wiki</a:t>
            </a:r>
            <a:endParaRPr lang="fr-FR" dirty="0" smtClean="0"/>
          </a:p>
          <a:p>
            <a:r>
              <a:rPr lang="fr-FR" dirty="0" smtClean="0"/>
              <a:t>SAMD21/W25-XPRO </a:t>
            </a:r>
            <a:r>
              <a:rPr lang="fr-FR" dirty="0"/>
              <a:t>wiki </a:t>
            </a:r>
            <a:r>
              <a:rPr lang="fr-FR" dirty="0">
                <a:hlinkClick r:id="rId6"/>
              </a:rPr>
              <a:t>https://</a:t>
            </a:r>
            <a:r>
              <a:rPr lang="fr-FR" dirty="0" smtClean="0">
                <a:hlinkClick r:id="rId6"/>
              </a:rPr>
              <a:t>github.com/AtmelUniversityFrance/atmel-samd21-xpro-boardmanagermodule/wiki</a:t>
            </a:r>
            <a:endParaRPr lang="fr-FR" dirty="0" smtClean="0"/>
          </a:p>
          <a:p>
            <a:endParaRPr lang="fr-FR" dirty="0"/>
          </a:p>
        </p:txBody>
      </p:sp>
      <p:sp>
        <p:nvSpPr>
          <p:cNvPr id="3" name="Title 2"/>
          <p:cNvSpPr>
            <a:spLocks noGrp="1"/>
          </p:cNvSpPr>
          <p:nvPr>
            <p:ph type="title"/>
          </p:nvPr>
        </p:nvSpPr>
        <p:spPr/>
        <p:txBody>
          <a:bodyPr/>
          <a:lstStyle/>
          <a:p>
            <a:r>
              <a:rPr lang="fr-FR" dirty="0" err="1" smtClean="0"/>
              <a:t>References</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91659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melLogo_2012.png"/>
          <p:cNvPicPr>
            <a:picLocks noChangeAspect="1"/>
          </p:cNvPicPr>
          <p:nvPr/>
        </p:nvPicPr>
        <p:blipFill>
          <a:blip r:embed="rId2" cstate="print"/>
          <a:stretch>
            <a:fillRect/>
          </a:stretch>
        </p:blipFill>
        <p:spPr>
          <a:xfrm>
            <a:off x="3352800" y="3810000"/>
            <a:ext cx="2365688" cy="588646"/>
          </a:xfrm>
          <a:prstGeom prst="rect">
            <a:avLst/>
          </a:prstGeom>
        </p:spPr>
      </p:pic>
      <p:pic>
        <p:nvPicPr>
          <p:cNvPr id="3" name="Picture 2"/>
          <p:cNvPicPr>
            <a:picLocks noChangeAspect="1"/>
          </p:cNvPicPr>
          <p:nvPr/>
        </p:nvPicPr>
        <p:blipFill>
          <a:blip r:embed="rId3"/>
          <a:stretch>
            <a:fillRect/>
          </a:stretch>
        </p:blipFill>
        <p:spPr>
          <a:xfrm>
            <a:off x="1515172" y="1560286"/>
            <a:ext cx="6014616" cy="1759830"/>
          </a:xfrm>
          <a:prstGeom prst="rect">
            <a:avLst/>
          </a:prstGeom>
        </p:spPr>
      </p:pic>
      <p:graphicFrame>
        <p:nvGraphicFramePr>
          <p:cNvPr id="6" name="Group 254"/>
          <p:cNvGraphicFramePr>
            <a:graphicFrameLocks noGrp="1"/>
          </p:cNvGraphicFramePr>
          <p:nvPr>
            <p:extLst>
              <p:ext uri="{D42A27DB-BD31-4B8C-83A1-F6EECF244321}">
                <p14:modId xmlns:p14="http://schemas.microsoft.com/office/powerpoint/2010/main" val="2831276265"/>
              </p:ext>
            </p:extLst>
          </p:nvPr>
        </p:nvGraphicFramePr>
        <p:xfrm>
          <a:off x="304800" y="5334000"/>
          <a:ext cx="8562109" cy="1252204"/>
        </p:xfrm>
        <a:graphic>
          <a:graphicData uri="http://schemas.openxmlformats.org/drawingml/2006/table">
            <a:tbl>
              <a:tblPr/>
              <a:tblGrid>
                <a:gridCol w="8562109"/>
              </a:tblGrid>
              <a:tr h="1872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65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 2016 Atmel Corporation. </a:t>
                      </a:r>
                    </a:p>
                  </a:txBody>
                  <a:tcPr anchor="b" horzOverflow="overflow">
                    <a:lnL cap="flat">
                      <a:noFill/>
                    </a:lnL>
                    <a:lnR cap="flat">
                      <a:noFill/>
                    </a:lnR>
                    <a:lnT>
                      <a:noFill/>
                    </a:lnT>
                    <a:lnB>
                      <a:noFill/>
                    </a:lnB>
                    <a:lnTlToBr>
                      <a:noFill/>
                    </a:lnTlToBr>
                    <a:lnBlToTr>
                      <a:noFill/>
                    </a:lnBlToTr>
                    <a:noFill/>
                  </a:tcPr>
                </a:tc>
              </a:tr>
              <a:tr h="366683">
                <a:tc>
                  <a:txBody>
                    <a:bodyPr/>
                    <a:lstStyle/>
                    <a:p>
                      <a:r>
                        <a:rPr lang="en-US" sz="560" kern="1200" baseline="0" dirty="0" smtClean="0">
                          <a:solidFill>
                            <a:srgbClr val="5F5F5F"/>
                          </a:solidFill>
                          <a:latin typeface="Verdana" pitchFamily="34" charset="0"/>
                          <a:ea typeface="+mn-ea"/>
                          <a:cs typeface="+mn-cs"/>
                        </a:rPr>
                        <a:t>Atmel®, Atmel logo and combinations thereof, Enabling Unlimited Possibilities®, and others are registered trademarks or trademarks of Atmel Corporation or its subsidiaries. ARM®, ARM Connected® logo and others are the registered trademarks or trademarks of ARM Ltd. Other terms and product names may be the trademarks of others.</a:t>
                      </a:r>
                      <a:endParaRPr kumimoji="0" lang="en-US" altLang="ko-KR" sz="560" b="0" i="0" u="none" strike="noStrike" cap="none" normalizeH="0" baseline="0" dirty="0" smtClean="0">
                        <a:ln>
                          <a:noFill/>
                        </a:ln>
                        <a:solidFill>
                          <a:srgbClr val="5F5F5F"/>
                        </a:solidFill>
                        <a:effectLst/>
                        <a:latin typeface="Verdana" pitchFamily="34" charset="0"/>
                        <a:ea typeface="Gulim" pitchFamily="34" charset="-127"/>
                        <a:cs typeface="Calibri" pitchFamily="34" charset="0"/>
                      </a:endParaRPr>
                    </a:p>
                  </a:txBody>
                  <a:tcPr anchor="b" horzOverflow="overflow">
                    <a:lnL cap="flat">
                      <a:noFill/>
                    </a:lnL>
                    <a:lnR cap="flat">
                      <a:noFill/>
                    </a:lnR>
                    <a:lnT>
                      <a:noFill/>
                    </a:lnT>
                    <a:lnB>
                      <a:noFill/>
                    </a:lnB>
                    <a:lnTlToBr>
                      <a:noFill/>
                    </a:lnTlToBr>
                    <a:lnBlToTr>
                      <a:noFill/>
                    </a:lnBlToTr>
                    <a:noFill/>
                  </a:tcPr>
                </a:tc>
              </a:tr>
              <a:tr h="69502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52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Disclaimer: The information in this document is provided in connection with Atmel products. No license, express or implied, by estoppel or otherwise, to any intellectual property right is granted by this document or in connection with the sale of Atmel products. EXCEPT AS SET FORTH IN THE ATMEL TERMS AND CONDITIONS OF SALES LOCATED ON THE ATMEL WEBSITE, ATMEL ASSUMES NO LIABILITY WHATSOEVER AND DISCLAIMS ANY EXPRESS, IMPLIED OR STATUTORY WARRANTY RELATING TO ITS PRODUCTS INCLUDING, BUT NOT LIMITED TO, THE IMPLIED WARRANTY OF MERCHANTABILITY, FITNESS FOR A PARTICULAR PURPOSE, OR NON-INFRINGEMENT. IN NO EVENT SHALL ATMEL BE LIABLE FOR ANY DIRECT, INDIRECT, CONSEQUENTIAL, PUNITIVE, SPECIAL OR INCIDENTAL DAMAGES (INCLUDING, WITHOUT LIMITATION, DAMAGES FOR LOSS AND PROFITS, BUSINESS INTERRUPTION, OR LOSS OF INFORMATION) ARISING OUT OF THE USE OR INABILITY TO USE THIS DOCUMENT, EVEN IF ATMEL HAS BEEN ADVISED OF THE POSSIBILITY OF SUCH DAMAGES. Atmel makes no representations or warranties with respect to the accuracy or completeness of the contents of this document and reserves the right to make changes to specifications and products descriptions at any time without notice. Atmel does not make any commitment to update the information contained herein. Unless specifically provided otherwise, Atmel products are not suitable for, and shall not be used in, automotive applications. Atmel products are not intended, authorized, or warranted for use as components in applications intended to support or sustain life.</a:t>
                      </a:r>
                    </a:p>
                  </a:txBody>
                  <a:tcPr anchor="b" horzOverflow="overflow">
                    <a:lnL cap="flat">
                      <a:noFill/>
                    </a:lnL>
                    <a:lnR cap="flat">
                      <a:noFill/>
                    </a:lnR>
                    <a:lnT>
                      <a:noFill/>
                    </a:lnT>
                    <a:lnB cap="flat">
                      <a:noFill/>
                    </a:lnB>
                    <a:lnTlToBr>
                      <a:noFill/>
                    </a:lnTlToBr>
                    <a:lnBlToTr>
                      <a:noFill/>
                    </a:lnBlToTr>
                    <a:noFill/>
                  </a:tcPr>
                </a:tc>
              </a:tr>
            </a:tbl>
          </a:graphicData>
        </a:graphic>
      </p:graphicFrame>
      <p:grpSp>
        <p:nvGrpSpPr>
          <p:cNvPr id="7" name="Group 6"/>
          <p:cNvGrpSpPr/>
          <p:nvPr/>
        </p:nvGrpSpPr>
        <p:grpSpPr>
          <a:xfrm>
            <a:off x="417224" y="4876800"/>
            <a:ext cx="1640176" cy="249266"/>
            <a:chOff x="1738024" y="2878667"/>
            <a:chExt cx="5746507" cy="873326"/>
          </a:xfrm>
        </p:grpSpPr>
        <p:grpSp>
          <p:nvGrpSpPr>
            <p:cNvPr id="8" name="Group 7"/>
            <p:cNvGrpSpPr/>
            <p:nvPr userDrawn="1"/>
          </p:nvGrpSpPr>
          <p:grpSpPr>
            <a:xfrm>
              <a:off x="1738024" y="2905509"/>
              <a:ext cx="2866465" cy="828540"/>
              <a:chOff x="7007551" y="4775200"/>
              <a:chExt cx="1449936" cy="419100"/>
            </a:xfrm>
          </p:grpSpPr>
          <p:pic>
            <p:nvPicPr>
              <p:cNvPr id="12" name="Picture 11" descr="f_logo-72dpi.png">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07551" y="4786604"/>
                <a:ext cx="396292" cy="396292"/>
              </a:xfrm>
              <a:prstGeom prst="rect">
                <a:avLst/>
              </a:prstGeom>
            </p:spPr>
          </p:pic>
          <p:pic>
            <p:nvPicPr>
              <p:cNvPr id="13" name="Picture 12" descr="LinkedIn-InBug-_72dpi.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04115" y="4786604"/>
                <a:ext cx="453372" cy="401346"/>
              </a:xfrm>
              <a:prstGeom prst="rect">
                <a:avLst/>
              </a:prstGeom>
            </p:spPr>
          </p:pic>
          <p:pic>
            <p:nvPicPr>
              <p:cNvPr id="14" name="Picture 13" descr="LinkedIn-InBug-72dpi.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95229" y="4775200"/>
                <a:ext cx="411715" cy="419100"/>
              </a:xfrm>
              <a:prstGeom prst="rect">
                <a:avLst/>
              </a:prstGeom>
            </p:spPr>
          </p:pic>
        </p:grpSp>
        <p:pic>
          <p:nvPicPr>
            <p:cNvPr id="9" name="Picture 8">
              <a:hlinkClick r:id="rId10"/>
            </p:cNvPr>
            <p:cNvPicPr>
              <a:picLocks noChangeAspect="1"/>
            </p:cNvPicPr>
            <p:nvPr userDrawn="1"/>
          </p:nvPicPr>
          <p:blipFill>
            <a:blip r:embed="rId11" cstate="print"/>
            <a:stretch>
              <a:fillRect/>
            </a:stretch>
          </p:blipFill>
          <p:spPr>
            <a:xfrm>
              <a:off x="5634082" y="2901739"/>
              <a:ext cx="841836" cy="850254"/>
            </a:xfrm>
            <a:prstGeom prst="rect">
              <a:avLst/>
            </a:prstGeom>
          </p:spPr>
        </p:pic>
        <p:pic>
          <p:nvPicPr>
            <p:cNvPr id="10" name="Picture 9">
              <a:hlinkClick r:id="rId12"/>
            </p:cNvPr>
            <p:cNvPicPr>
              <a:picLocks noChangeAspect="1"/>
            </p:cNvPicPr>
            <p:nvPr userDrawn="1"/>
          </p:nvPicPr>
          <p:blipFill>
            <a:blip r:embed="rId13" cstate="print"/>
            <a:stretch>
              <a:fillRect/>
            </a:stretch>
          </p:blipFill>
          <p:spPr>
            <a:xfrm>
              <a:off x="4707463" y="2929466"/>
              <a:ext cx="787400" cy="787400"/>
            </a:xfrm>
            <a:prstGeom prst="rect">
              <a:avLst/>
            </a:prstGeom>
          </p:spPr>
        </p:pic>
        <p:pic>
          <p:nvPicPr>
            <p:cNvPr id="11" name="Picture 10">
              <a:hlinkClick r:id="rId14"/>
            </p:cNvPr>
            <p:cNvPicPr>
              <a:picLocks noChangeAspect="1"/>
            </p:cNvPicPr>
            <p:nvPr userDrawn="1"/>
          </p:nvPicPr>
          <p:blipFill>
            <a:blip r:embed="rId15" cstate="print"/>
            <a:stretch>
              <a:fillRect/>
            </a:stretch>
          </p:blipFill>
          <p:spPr>
            <a:xfrm>
              <a:off x="6646329" y="2878667"/>
              <a:ext cx="838202" cy="841250"/>
            </a:xfrm>
            <a:prstGeom prst="rect">
              <a:avLst/>
            </a:prstGeom>
          </p:spPr>
        </p:pic>
      </p:grpSp>
    </p:spTree>
    <p:extLst>
      <p:ext uri="{BB962C8B-B14F-4D97-AF65-F5344CB8AC3E}">
        <p14:creationId xmlns:p14="http://schemas.microsoft.com/office/powerpoint/2010/main" val="205720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Arduino IDE</a:t>
            </a:r>
          </a:p>
          <a:p>
            <a:pPr lvl="1"/>
            <a:r>
              <a:rPr lang="fr-FR" dirty="0" err="1" smtClean="0"/>
              <a:t>Based</a:t>
            </a:r>
            <a:r>
              <a:rPr lang="fr-FR" dirty="0" smtClean="0"/>
              <a:t> on </a:t>
            </a:r>
            <a:r>
              <a:rPr lang="fr-FR" dirty="0" err="1" smtClean="0"/>
              <a:t>Processing</a:t>
            </a:r>
            <a:r>
              <a:rPr lang="fr-FR" dirty="0" smtClean="0"/>
              <a:t> (Java) + ARM GCC</a:t>
            </a:r>
          </a:p>
          <a:p>
            <a:pPr lvl="1"/>
            <a:r>
              <a:rPr lang="fr-FR" dirty="0" smtClean="0"/>
              <a:t>Application </a:t>
            </a:r>
            <a:r>
              <a:rPr lang="fr-FR" dirty="0" err="1" smtClean="0"/>
              <a:t>based</a:t>
            </a:r>
            <a:r>
              <a:rPr lang="fr-FR" dirty="0" smtClean="0"/>
              <a:t> on Arduino API + </a:t>
            </a:r>
            <a:r>
              <a:rPr lang="fr-FR" dirty="0" err="1" smtClean="0"/>
              <a:t>libraries</a:t>
            </a:r>
            <a:endParaRPr lang="fr-FR" dirty="0" smtClean="0"/>
          </a:p>
          <a:p>
            <a:r>
              <a:rPr lang="fr-FR" dirty="0" smtClean="0"/>
              <a:t>Atmel Studio</a:t>
            </a:r>
          </a:p>
          <a:p>
            <a:pPr lvl="1"/>
            <a:r>
              <a:rPr lang="fr-FR" dirty="0" err="1" smtClean="0"/>
              <a:t>Based</a:t>
            </a:r>
            <a:r>
              <a:rPr lang="fr-FR" dirty="0" smtClean="0"/>
              <a:t> on Microsoft Visual Studio CLI + ARM GCC </a:t>
            </a:r>
          </a:p>
          <a:p>
            <a:pPr lvl="1"/>
            <a:r>
              <a:rPr lang="fr-FR" dirty="0" smtClean="0"/>
              <a:t>Application </a:t>
            </a:r>
            <a:r>
              <a:rPr lang="fr-FR" dirty="0" err="1" smtClean="0"/>
              <a:t>based</a:t>
            </a:r>
            <a:r>
              <a:rPr lang="fr-FR" dirty="0" smtClean="0"/>
              <a:t> on Atmel Software Framework</a:t>
            </a:r>
          </a:p>
          <a:p>
            <a:pPr lvl="1"/>
            <a:endParaRPr lang="fr-FR" dirty="0" smtClean="0"/>
          </a:p>
          <a:p>
            <a:r>
              <a:rPr lang="fr-FR" dirty="0" err="1" smtClean="0"/>
              <a:t>Available</a:t>
            </a:r>
            <a:r>
              <a:rPr lang="fr-FR" dirty="0" smtClean="0"/>
              <a:t> base kits in Arduino </a:t>
            </a:r>
            <a:r>
              <a:rPr lang="fr-FR" dirty="0" err="1" smtClean="0"/>
              <a:t>context</a:t>
            </a:r>
            <a:endParaRPr lang="fr-FR" dirty="0" smtClean="0"/>
          </a:p>
          <a:p>
            <a:pPr lvl="1"/>
            <a:r>
              <a:rPr lang="fr-FR" dirty="0" smtClean="0"/>
              <a:t>AVR ATMEGA328P </a:t>
            </a:r>
            <a:r>
              <a:rPr lang="fr-FR" dirty="0" err="1" smtClean="0"/>
              <a:t>Xplained</a:t>
            </a:r>
            <a:r>
              <a:rPr lang="fr-FR" dirty="0" smtClean="0"/>
              <a:t> mini</a:t>
            </a:r>
          </a:p>
          <a:p>
            <a:pPr lvl="1"/>
            <a:r>
              <a:rPr lang="fr-FR" dirty="0" smtClean="0"/>
              <a:t>SAMD21 </a:t>
            </a:r>
            <a:r>
              <a:rPr lang="fr-FR" dirty="0" err="1" smtClean="0"/>
              <a:t>Xplained</a:t>
            </a:r>
            <a:r>
              <a:rPr lang="fr-FR" dirty="0" smtClean="0"/>
              <a:t> Pro + </a:t>
            </a:r>
            <a:r>
              <a:rPr lang="fr-FR" dirty="0" err="1" smtClean="0"/>
              <a:t>Xplained</a:t>
            </a:r>
            <a:r>
              <a:rPr lang="fr-FR" dirty="0" smtClean="0"/>
              <a:t> extensions</a:t>
            </a:r>
          </a:p>
          <a:p>
            <a:pPr lvl="1"/>
            <a:r>
              <a:rPr lang="fr-FR" dirty="0" smtClean="0"/>
              <a:t>SAMW25 </a:t>
            </a:r>
            <a:r>
              <a:rPr lang="fr-FR" dirty="0" err="1" smtClean="0"/>
              <a:t>Xplained</a:t>
            </a:r>
            <a:r>
              <a:rPr lang="fr-FR" dirty="0" smtClean="0"/>
              <a:t> Pro</a:t>
            </a:r>
            <a:r>
              <a:rPr lang="fr-FR" dirty="0"/>
              <a:t> + </a:t>
            </a:r>
            <a:r>
              <a:rPr lang="fr-FR" dirty="0" err="1"/>
              <a:t>Xplained</a:t>
            </a:r>
            <a:r>
              <a:rPr lang="fr-FR" dirty="0"/>
              <a:t> extensions</a:t>
            </a:r>
            <a:endParaRPr lang="fr-FR" dirty="0" smtClean="0"/>
          </a:p>
          <a:p>
            <a:pPr lvl="1"/>
            <a:endParaRPr lang="fr-FR" dirty="0" smtClean="0"/>
          </a:p>
          <a:p>
            <a:r>
              <a:rPr lang="fr-FR" dirty="0" err="1" smtClean="0"/>
              <a:t>Available</a:t>
            </a:r>
            <a:r>
              <a:rPr lang="fr-FR" dirty="0" smtClean="0"/>
              <a:t> base kits in Atmel Studio </a:t>
            </a:r>
            <a:r>
              <a:rPr lang="fr-FR" dirty="0" err="1" smtClean="0"/>
              <a:t>context</a:t>
            </a:r>
            <a:endParaRPr lang="fr-FR" dirty="0" smtClean="0"/>
          </a:p>
          <a:p>
            <a:pPr lvl="1"/>
            <a:r>
              <a:rPr lang="fr-FR" dirty="0"/>
              <a:t>SAMD21 </a:t>
            </a:r>
            <a:r>
              <a:rPr lang="fr-FR" dirty="0" err="1"/>
              <a:t>Xplained</a:t>
            </a:r>
            <a:r>
              <a:rPr lang="fr-FR" dirty="0"/>
              <a:t> </a:t>
            </a:r>
            <a:r>
              <a:rPr lang="fr-FR" dirty="0" smtClean="0"/>
              <a:t>Pro + </a:t>
            </a:r>
            <a:r>
              <a:rPr lang="fr-FR" dirty="0" err="1" smtClean="0"/>
              <a:t>Xplained</a:t>
            </a:r>
            <a:r>
              <a:rPr lang="fr-FR" dirty="0" smtClean="0"/>
              <a:t> extensions</a:t>
            </a:r>
            <a:endParaRPr lang="fr-FR" dirty="0"/>
          </a:p>
          <a:p>
            <a:pPr lvl="1"/>
            <a:r>
              <a:rPr lang="fr-FR" dirty="0"/>
              <a:t>SAMW25 </a:t>
            </a:r>
            <a:r>
              <a:rPr lang="fr-FR" dirty="0" err="1"/>
              <a:t>Xplained</a:t>
            </a:r>
            <a:r>
              <a:rPr lang="fr-FR" dirty="0"/>
              <a:t> </a:t>
            </a:r>
            <a:r>
              <a:rPr lang="fr-FR" dirty="0" smtClean="0"/>
              <a:t>Pro</a:t>
            </a:r>
            <a:r>
              <a:rPr lang="fr-FR" dirty="0"/>
              <a:t> + </a:t>
            </a:r>
            <a:r>
              <a:rPr lang="fr-FR" dirty="0" err="1"/>
              <a:t>Xplained</a:t>
            </a:r>
            <a:r>
              <a:rPr lang="fr-FR" dirty="0"/>
              <a:t> extensions</a:t>
            </a:r>
          </a:p>
          <a:p>
            <a:pPr lvl="1"/>
            <a:r>
              <a:rPr lang="fr-FR" dirty="0" smtClean="0"/>
              <a:t>SAM4E </a:t>
            </a:r>
            <a:r>
              <a:rPr lang="fr-FR" dirty="0" err="1" smtClean="0"/>
              <a:t>Xplained</a:t>
            </a:r>
            <a:r>
              <a:rPr lang="fr-FR" dirty="0" smtClean="0"/>
              <a:t> Pro</a:t>
            </a:r>
            <a:r>
              <a:rPr lang="fr-FR" dirty="0"/>
              <a:t> + </a:t>
            </a:r>
            <a:r>
              <a:rPr lang="fr-FR" dirty="0" err="1"/>
              <a:t>Xplained</a:t>
            </a:r>
            <a:r>
              <a:rPr lang="fr-FR" dirty="0"/>
              <a:t> extensions</a:t>
            </a:r>
            <a:endParaRPr lang="fr-FR" dirty="0" smtClean="0"/>
          </a:p>
        </p:txBody>
      </p:sp>
      <p:sp>
        <p:nvSpPr>
          <p:cNvPr id="3" name="Title 2"/>
          <p:cNvSpPr>
            <a:spLocks noGrp="1"/>
          </p:cNvSpPr>
          <p:nvPr>
            <p:ph type="title"/>
          </p:nvPr>
        </p:nvSpPr>
        <p:spPr/>
        <p:txBody>
          <a:bodyPr/>
          <a:lstStyle/>
          <a:p>
            <a:r>
              <a:rPr lang="fr-FR" dirty="0" smtClean="0"/>
              <a:t>Tools</a:t>
            </a:r>
            <a:endParaRPr lang="fr-FR" dirty="0"/>
          </a:p>
        </p:txBody>
      </p:sp>
      <p:sp>
        <p:nvSpPr>
          <p:cNvPr id="4" name="Text Placeholder 3"/>
          <p:cNvSpPr>
            <a:spLocks noGrp="1"/>
          </p:cNvSpPr>
          <p:nvPr>
            <p:ph type="body" sz="quarter" idx="14"/>
          </p:nvPr>
        </p:nvSpPr>
        <p:spPr/>
        <p:txBody>
          <a:bodyPr/>
          <a:lstStyle/>
          <a:p>
            <a:endParaRPr lang="fr-FR" dirty="0"/>
          </a:p>
        </p:txBody>
      </p:sp>
    </p:spTree>
    <p:extLst>
      <p:ext uri="{BB962C8B-B14F-4D97-AF65-F5344CB8AC3E}">
        <p14:creationId xmlns:p14="http://schemas.microsoft.com/office/powerpoint/2010/main" val="155733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Donec</a:t>
            </a:r>
            <a:r>
              <a:rPr lang="fr-FR" dirty="0"/>
              <a:t> </a:t>
            </a:r>
            <a:r>
              <a:rPr lang="fr-FR" dirty="0" err="1"/>
              <a:t>aliquam</a:t>
            </a:r>
            <a:r>
              <a:rPr lang="fr-FR" dirty="0"/>
              <a:t> </a:t>
            </a:r>
            <a:r>
              <a:rPr lang="fr-FR" dirty="0" err="1"/>
              <a:t>enim</a:t>
            </a:r>
            <a:r>
              <a:rPr lang="fr-FR" dirty="0"/>
              <a:t> a ex </a:t>
            </a:r>
            <a:r>
              <a:rPr lang="fr-FR" dirty="0" err="1"/>
              <a:t>egestas</a:t>
            </a:r>
            <a:r>
              <a:rPr lang="fr-FR" dirty="0"/>
              <a:t>, </a:t>
            </a:r>
            <a:r>
              <a:rPr lang="fr-FR" dirty="0" err="1"/>
              <a:t>eget</a:t>
            </a:r>
            <a:r>
              <a:rPr lang="fr-FR" dirty="0"/>
              <a:t> </a:t>
            </a:r>
            <a:r>
              <a:rPr lang="fr-FR" dirty="0" err="1"/>
              <a:t>lacinia</a:t>
            </a:r>
            <a:r>
              <a:rPr lang="fr-FR" dirty="0"/>
              <a:t> </a:t>
            </a:r>
            <a:r>
              <a:rPr lang="fr-FR" dirty="0" err="1"/>
              <a:t>augue</a:t>
            </a:r>
            <a:r>
              <a:rPr lang="fr-FR" dirty="0"/>
              <a:t> </a:t>
            </a:r>
            <a:r>
              <a:rPr lang="fr-FR" dirty="0" err="1"/>
              <a:t>consectetur</a:t>
            </a:r>
            <a:r>
              <a:rPr lang="fr-FR" dirty="0"/>
              <a:t>. Nunc </a:t>
            </a:r>
            <a:r>
              <a:rPr lang="fr-FR" dirty="0" err="1"/>
              <a:t>vel</a:t>
            </a:r>
            <a:r>
              <a:rPr lang="fr-FR" dirty="0"/>
              <a:t> </a:t>
            </a:r>
            <a:r>
              <a:rPr lang="fr-FR" dirty="0" err="1"/>
              <a:t>pulvinar</a:t>
            </a:r>
            <a:r>
              <a:rPr lang="fr-FR" dirty="0"/>
              <a:t> ante. Sed </a:t>
            </a:r>
            <a:r>
              <a:rPr lang="fr-FR" dirty="0" err="1"/>
              <a:t>vel</a:t>
            </a:r>
            <a:r>
              <a:rPr lang="fr-FR" dirty="0"/>
              <a:t> </a:t>
            </a:r>
            <a:r>
              <a:rPr lang="fr-FR" dirty="0" err="1"/>
              <a:t>velit</a:t>
            </a:r>
            <a:r>
              <a:rPr lang="fr-FR" dirty="0"/>
              <a:t> </a:t>
            </a:r>
            <a:r>
              <a:rPr lang="fr-FR" dirty="0" err="1"/>
              <a:t>vulputate</a:t>
            </a:r>
            <a:r>
              <a:rPr lang="fr-FR" dirty="0"/>
              <a:t>, </a:t>
            </a:r>
            <a:r>
              <a:rPr lang="fr-FR" dirty="0" err="1"/>
              <a:t>sagittis</a:t>
            </a:r>
            <a:r>
              <a:rPr lang="fr-FR" dirty="0"/>
              <a:t> nunc nec, </a:t>
            </a:r>
            <a:r>
              <a:rPr lang="fr-FR" dirty="0" err="1"/>
              <a:t>faucibus</a:t>
            </a:r>
            <a:r>
              <a:rPr lang="fr-FR" dirty="0"/>
              <a:t> magna. Sed </a:t>
            </a:r>
            <a:r>
              <a:rPr lang="fr-FR" dirty="0" err="1"/>
              <a:t>blandit</a:t>
            </a:r>
            <a:r>
              <a:rPr lang="fr-FR" dirty="0"/>
              <a:t>, </a:t>
            </a:r>
            <a:r>
              <a:rPr lang="fr-FR" dirty="0" err="1"/>
              <a:t>sem</a:t>
            </a:r>
            <a:r>
              <a:rPr lang="fr-FR" dirty="0"/>
              <a:t> </a:t>
            </a:r>
            <a:r>
              <a:rPr lang="fr-FR" dirty="0" err="1"/>
              <a:t>consectetur</a:t>
            </a:r>
            <a:r>
              <a:rPr lang="fr-FR" dirty="0"/>
              <a:t> </a:t>
            </a:r>
            <a:r>
              <a:rPr lang="fr-FR" dirty="0" err="1"/>
              <a:t>viverra</a:t>
            </a:r>
            <a:r>
              <a:rPr lang="fr-FR" dirty="0"/>
              <a:t> </a:t>
            </a:r>
            <a:r>
              <a:rPr lang="fr-FR" dirty="0" err="1"/>
              <a:t>euismod</a:t>
            </a:r>
            <a:r>
              <a:rPr lang="fr-FR" dirty="0"/>
              <a:t>, </a:t>
            </a:r>
            <a:r>
              <a:rPr lang="fr-FR" dirty="0" err="1"/>
              <a:t>velit</a:t>
            </a:r>
            <a:r>
              <a:rPr lang="fr-FR" dirty="0"/>
              <a:t> </a:t>
            </a:r>
            <a:r>
              <a:rPr lang="fr-FR" dirty="0" err="1"/>
              <a:t>nibh</a:t>
            </a:r>
            <a:r>
              <a:rPr lang="fr-FR" dirty="0"/>
              <a:t> </a:t>
            </a:r>
            <a:r>
              <a:rPr lang="fr-FR" dirty="0" err="1"/>
              <a:t>facilisis</a:t>
            </a:r>
            <a:r>
              <a:rPr lang="fr-FR" dirty="0"/>
              <a:t> diam, </a:t>
            </a:r>
            <a:r>
              <a:rPr lang="fr-FR" dirty="0" err="1"/>
              <a:t>sit</a:t>
            </a:r>
            <a:r>
              <a:rPr lang="fr-FR" dirty="0"/>
              <a:t> </a:t>
            </a:r>
            <a:r>
              <a:rPr lang="fr-FR" dirty="0" err="1"/>
              <a:t>amet</a:t>
            </a:r>
            <a:r>
              <a:rPr lang="fr-FR" dirty="0"/>
              <a:t> </a:t>
            </a:r>
            <a:r>
              <a:rPr lang="fr-FR" dirty="0" err="1"/>
              <a:t>blandit</a:t>
            </a:r>
            <a:r>
              <a:rPr lang="fr-FR" dirty="0"/>
              <a:t> </a:t>
            </a:r>
            <a:r>
              <a:rPr lang="fr-FR" dirty="0" err="1"/>
              <a:t>lacus</a:t>
            </a:r>
            <a:r>
              <a:rPr lang="fr-FR" dirty="0"/>
              <a:t> </a:t>
            </a:r>
            <a:r>
              <a:rPr lang="fr-FR" dirty="0" err="1"/>
              <a:t>nulla</a:t>
            </a:r>
            <a:r>
              <a:rPr lang="fr-FR" dirty="0"/>
              <a:t> </a:t>
            </a:r>
            <a:r>
              <a:rPr lang="fr-FR" dirty="0" err="1"/>
              <a:t>sed</a:t>
            </a:r>
            <a:r>
              <a:rPr lang="fr-FR" dirty="0"/>
              <a:t> </a:t>
            </a:r>
            <a:r>
              <a:rPr lang="fr-FR" dirty="0" err="1"/>
              <a:t>metus</a:t>
            </a:r>
            <a:r>
              <a:rPr lang="fr-FR" dirty="0"/>
              <a:t>. </a:t>
            </a:r>
            <a:r>
              <a:rPr lang="fr-FR" dirty="0" err="1"/>
              <a:t>Donec</a:t>
            </a:r>
            <a:r>
              <a:rPr lang="fr-FR" dirty="0"/>
              <a:t> </a:t>
            </a:r>
            <a:r>
              <a:rPr lang="fr-FR" dirty="0" err="1"/>
              <a:t>dictum</a:t>
            </a:r>
            <a:r>
              <a:rPr lang="fr-FR" dirty="0"/>
              <a:t> diam </a:t>
            </a:r>
            <a:r>
              <a:rPr lang="fr-FR" dirty="0" err="1"/>
              <a:t>sed</a:t>
            </a:r>
            <a:r>
              <a:rPr lang="fr-FR" dirty="0"/>
              <a:t> </a:t>
            </a:r>
            <a:r>
              <a:rPr lang="fr-FR" dirty="0" err="1"/>
              <a:t>mauris</a:t>
            </a:r>
            <a:r>
              <a:rPr lang="fr-FR" dirty="0"/>
              <a:t> </a:t>
            </a:r>
            <a:r>
              <a:rPr lang="fr-FR" dirty="0" err="1"/>
              <a:t>vulputate</a:t>
            </a:r>
            <a:r>
              <a:rPr lang="fr-FR" dirty="0"/>
              <a:t>, nec </a:t>
            </a:r>
            <a:r>
              <a:rPr lang="fr-FR" dirty="0" err="1"/>
              <a:t>tempus</a:t>
            </a:r>
            <a:r>
              <a:rPr lang="fr-FR" dirty="0"/>
              <a:t> </a:t>
            </a:r>
            <a:r>
              <a:rPr lang="fr-FR" dirty="0" err="1"/>
              <a:t>nulla</a:t>
            </a:r>
            <a:r>
              <a:rPr lang="fr-FR" dirty="0"/>
              <a:t> </a:t>
            </a:r>
            <a:r>
              <a:rPr lang="fr-FR" dirty="0" err="1"/>
              <a:t>accumsan</a:t>
            </a:r>
            <a:r>
              <a:rPr lang="fr-FR" dirty="0"/>
              <a:t>. </a:t>
            </a:r>
            <a:r>
              <a:rPr lang="fr-FR" dirty="0" err="1"/>
              <a:t>Aliquam</a:t>
            </a:r>
            <a:r>
              <a:rPr lang="fr-FR" dirty="0"/>
              <a:t> </a:t>
            </a:r>
            <a:r>
              <a:rPr lang="fr-FR" dirty="0" err="1"/>
              <a:t>vel</a:t>
            </a:r>
            <a:r>
              <a:rPr lang="fr-FR" dirty="0"/>
              <a:t> </a:t>
            </a:r>
            <a:r>
              <a:rPr lang="fr-FR" dirty="0" err="1"/>
              <a:t>dapibus</a:t>
            </a:r>
            <a:r>
              <a:rPr lang="fr-FR" dirty="0"/>
              <a:t> </a:t>
            </a:r>
            <a:r>
              <a:rPr lang="fr-FR" dirty="0" err="1"/>
              <a:t>enim</a:t>
            </a:r>
            <a:r>
              <a:rPr lang="fr-FR" dirty="0"/>
              <a:t>. </a:t>
            </a:r>
            <a:r>
              <a:rPr lang="fr-FR" dirty="0" err="1"/>
              <a:t>Praesent</a:t>
            </a:r>
            <a:r>
              <a:rPr lang="fr-FR" dirty="0"/>
              <a:t> ante erat, </a:t>
            </a:r>
            <a:r>
              <a:rPr lang="fr-FR" dirty="0" err="1"/>
              <a:t>ullamcorper</a:t>
            </a:r>
            <a:r>
              <a:rPr lang="fr-FR" dirty="0"/>
              <a:t> ut </a:t>
            </a:r>
            <a:r>
              <a:rPr lang="fr-FR" dirty="0" err="1"/>
              <a:t>nisl</a:t>
            </a:r>
            <a:r>
              <a:rPr lang="fr-FR" dirty="0"/>
              <a:t> </a:t>
            </a:r>
            <a:r>
              <a:rPr lang="fr-FR" dirty="0" err="1"/>
              <a:t>vel</a:t>
            </a:r>
            <a:r>
              <a:rPr lang="fr-FR" dirty="0"/>
              <a:t>, </a:t>
            </a:r>
            <a:r>
              <a:rPr lang="fr-FR" dirty="0" err="1"/>
              <a:t>dignissim</a:t>
            </a:r>
            <a:r>
              <a:rPr lang="fr-FR" dirty="0"/>
              <a:t> </a:t>
            </a:r>
            <a:r>
              <a:rPr lang="fr-FR" dirty="0" err="1"/>
              <a:t>convallis</a:t>
            </a:r>
            <a:r>
              <a:rPr lang="fr-FR" dirty="0"/>
              <a:t> erat. </a:t>
            </a:r>
            <a:r>
              <a:rPr lang="fr-FR" dirty="0" err="1"/>
              <a:t>Maecenas</a:t>
            </a:r>
            <a:r>
              <a:rPr lang="fr-FR" dirty="0"/>
              <a:t> tristique </a:t>
            </a:r>
            <a:r>
              <a:rPr lang="fr-FR" dirty="0" err="1"/>
              <a:t>tellus</a:t>
            </a:r>
            <a:r>
              <a:rPr lang="fr-FR" dirty="0"/>
              <a:t> vitae </a:t>
            </a:r>
            <a:r>
              <a:rPr lang="fr-FR" dirty="0" err="1"/>
              <a:t>tincidunt</a:t>
            </a:r>
            <a:r>
              <a:rPr lang="fr-FR" dirty="0"/>
              <a:t> pretium. </a:t>
            </a:r>
            <a:r>
              <a:rPr lang="fr-FR" dirty="0" err="1"/>
              <a:t>Donec</a:t>
            </a:r>
            <a:r>
              <a:rPr lang="fr-FR" dirty="0"/>
              <a:t> </a:t>
            </a:r>
            <a:r>
              <a:rPr lang="fr-FR" dirty="0" err="1"/>
              <a:t>tincidunt</a:t>
            </a:r>
            <a:r>
              <a:rPr lang="fr-FR" dirty="0"/>
              <a:t>, </a:t>
            </a:r>
            <a:r>
              <a:rPr lang="fr-FR" dirty="0" err="1"/>
              <a:t>metus</a:t>
            </a:r>
            <a:r>
              <a:rPr lang="fr-FR" dirty="0"/>
              <a:t> </a:t>
            </a:r>
            <a:r>
              <a:rPr lang="fr-FR" dirty="0" err="1"/>
              <a:t>sit</a:t>
            </a:r>
            <a:r>
              <a:rPr lang="fr-FR" dirty="0"/>
              <a:t> </a:t>
            </a:r>
            <a:r>
              <a:rPr lang="fr-FR" dirty="0" err="1"/>
              <a:t>amet</a:t>
            </a:r>
            <a:r>
              <a:rPr lang="fr-FR" dirty="0"/>
              <a:t> </a:t>
            </a:r>
            <a:r>
              <a:rPr lang="fr-FR" dirty="0" err="1"/>
              <a:t>volutpat</a:t>
            </a:r>
            <a:r>
              <a:rPr lang="fr-FR" dirty="0"/>
              <a:t> </a:t>
            </a:r>
            <a:r>
              <a:rPr lang="fr-FR" dirty="0" err="1"/>
              <a:t>eleifend</a:t>
            </a:r>
            <a:r>
              <a:rPr lang="fr-FR" dirty="0"/>
              <a:t>, </a:t>
            </a:r>
            <a:r>
              <a:rPr lang="fr-FR" dirty="0" err="1"/>
              <a:t>dolor</a:t>
            </a:r>
            <a:r>
              <a:rPr lang="fr-FR" dirty="0"/>
              <a:t> ex semper </a:t>
            </a:r>
            <a:r>
              <a:rPr lang="fr-FR" dirty="0" err="1"/>
              <a:t>augue</a:t>
            </a:r>
            <a:r>
              <a:rPr lang="fr-FR" dirty="0"/>
              <a:t>, et </a:t>
            </a:r>
            <a:r>
              <a:rPr lang="fr-FR" dirty="0" err="1"/>
              <a:t>tincidunt</a:t>
            </a:r>
            <a:r>
              <a:rPr lang="fr-FR" dirty="0"/>
              <a:t> </a:t>
            </a:r>
            <a:r>
              <a:rPr lang="fr-FR" dirty="0" err="1"/>
              <a:t>eros</a:t>
            </a:r>
            <a:r>
              <a:rPr lang="fr-FR" dirty="0"/>
              <a:t> </a:t>
            </a:r>
            <a:r>
              <a:rPr lang="fr-FR" dirty="0" err="1"/>
              <a:t>tortor</a:t>
            </a:r>
            <a:r>
              <a:rPr lang="fr-FR" dirty="0"/>
              <a:t> id </a:t>
            </a:r>
            <a:r>
              <a:rPr lang="fr-FR" dirty="0" err="1"/>
              <a:t>nulla</a:t>
            </a:r>
            <a:r>
              <a:rPr lang="fr-FR" dirty="0"/>
              <a:t>. Ut </a:t>
            </a:r>
            <a:r>
              <a:rPr lang="fr-FR" dirty="0" err="1"/>
              <a:t>venenatis</a:t>
            </a:r>
            <a:r>
              <a:rPr lang="fr-FR" dirty="0"/>
              <a:t> </a:t>
            </a:r>
            <a:r>
              <a:rPr lang="fr-FR" dirty="0" err="1"/>
              <a:t>interdum</a:t>
            </a:r>
            <a:r>
              <a:rPr lang="fr-FR" dirty="0"/>
              <a:t> </a:t>
            </a:r>
            <a:r>
              <a:rPr lang="fr-FR" dirty="0" err="1"/>
              <a:t>ligula</a:t>
            </a:r>
            <a:r>
              <a:rPr lang="fr-FR" dirty="0"/>
              <a:t> </a:t>
            </a:r>
            <a:r>
              <a:rPr lang="fr-FR" dirty="0" err="1"/>
              <a:t>quis</a:t>
            </a:r>
            <a:r>
              <a:rPr lang="fr-FR" dirty="0"/>
              <a:t> </a:t>
            </a:r>
            <a:r>
              <a:rPr lang="fr-FR" dirty="0" err="1"/>
              <a:t>aliquet</a:t>
            </a:r>
            <a:r>
              <a:rPr lang="fr-FR" dirty="0"/>
              <a:t>. Duis </a:t>
            </a:r>
            <a:r>
              <a:rPr lang="fr-FR" dirty="0" err="1"/>
              <a:t>dignissim</a:t>
            </a:r>
            <a:r>
              <a:rPr lang="fr-FR" dirty="0"/>
              <a:t> </a:t>
            </a:r>
            <a:r>
              <a:rPr lang="fr-FR" dirty="0" err="1"/>
              <a:t>dolor</a:t>
            </a:r>
            <a:r>
              <a:rPr lang="fr-FR" dirty="0"/>
              <a:t> a </a:t>
            </a:r>
            <a:r>
              <a:rPr lang="fr-FR" dirty="0" err="1"/>
              <a:t>nisi</a:t>
            </a:r>
            <a:r>
              <a:rPr lang="fr-FR" dirty="0"/>
              <a:t> </a:t>
            </a:r>
            <a:r>
              <a:rPr lang="fr-FR" dirty="0" err="1"/>
              <a:t>placerat</a:t>
            </a:r>
            <a:r>
              <a:rPr lang="fr-FR" dirty="0"/>
              <a:t>, </a:t>
            </a:r>
            <a:r>
              <a:rPr lang="fr-FR" dirty="0" err="1"/>
              <a:t>eget</a:t>
            </a:r>
            <a:r>
              <a:rPr lang="fr-FR" dirty="0"/>
              <a:t> </a:t>
            </a:r>
            <a:r>
              <a:rPr lang="fr-FR" dirty="0" err="1"/>
              <a:t>ullamcorper</a:t>
            </a:r>
            <a:r>
              <a:rPr lang="fr-FR" dirty="0"/>
              <a:t> </a:t>
            </a:r>
            <a:r>
              <a:rPr lang="fr-FR" dirty="0" err="1"/>
              <a:t>urna</a:t>
            </a:r>
            <a:r>
              <a:rPr lang="fr-FR" dirty="0"/>
              <a:t> </a:t>
            </a:r>
            <a:r>
              <a:rPr lang="fr-FR" dirty="0" err="1"/>
              <a:t>dignissim</a:t>
            </a:r>
            <a:r>
              <a:rPr lang="fr-FR" dirty="0"/>
              <a:t>. Nam </a:t>
            </a:r>
            <a:r>
              <a:rPr lang="fr-FR" dirty="0" err="1"/>
              <a:t>auctor</a:t>
            </a:r>
            <a:r>
              <a:rPr lang="fr-FR" dirty="0"/>
              <a:t> </a:t>
            </a:r>
            <a:r>
              <a:rPr lang="fr-FR" dirty="0" err="1"/>
              <a:t>augue</a:t>
            </a:r>
            <a:r>
              <a:rPr lang="fr-FR" dirty="0"/>
              <a:t> non </a:t>
            </a:r>
            <a:r>
              <a:rPr lang="fr-FR" dirty="0" err="1"/>
              <a:t>hendrerit</a:t>
            </a:r>
            <a:r>
              <a:rPr lang="fr-FR" dirty="0"/>
              <a:t> </a:t>
            </a:r>
            <a:r>
              <a:rPr lang="fr-FR" dirty="0" err="1"/>
              <a:t>mattis</a:t>
            </a:r>
            <a:r>
              <a:rPr lang="fr-FR" dirty="0"/>
              <a:t>. In est </a:t>
            </a:r>
            <a:r>
              <a:rPr lang="fr-FR" dirty="0" err="1"/>
              <a:t>nulla</a:t>
            </a:r>
            <a:r>
              <a:rPr lang="fr-FR" dirty="0"/>
              <a:t>, </a:t>
            </a:r>
            <a:r>
              <a:rPr lang="fr-FR" dirty="0" err="1"/>
              <a:t>aliquet</a:t>
            </a:r>
            <a:r>
              <a:rPr lang="fr-FR" dirty="0"/>
              <a:t> a </a:t>
            </a:r>
            <a:r>
              <a:rPr lang="fr-FR" dirty="0" err="1"/>
              <a:t>convallis</a:t>
            </a:r>
            <a:r>
              <a:rPr lang="fr-FR" dirty="0"/>
              <a:t> </a:t>
            </a:r>
            <a:r>
              <a:rPr lang="fr-FR" dirty="0" err="1"/>
              <a:t>quis</a:t>
            </a:r>
            <a:r>
              <a:rPr lang="fr-FR" dirty="0"/>
              <a:t>, </a:t>
            </a:r>
            <a:r>
              <a:rPr lang="fr-FR" dirty="0" err="1"/>
              <a:t>vehicula</a:t>
            </a:r>
            <a:r>
              <a:rPr lang="fr-FR" dirty="0"/>
              <a:t> a nunc. </a:t>
            </a:r>
            <a:r>
              <a:rPr lang="fr-FR" dirty="0" err="1"/>
              <a:t>Nullam</a:t>
            </a:r>
            <a:r>
              <a:rPr lang="fr-FR" dirty="0"/>
              <a:t> </a:t>
            </a:r>
            <a:r>
              <a:rPr lang="fr-FR" dirty="0" err="1"/>
              <a:t>mattis</a:t>
            </a:r>
            <a:r>
              <a:rPr lang="fr-FR" dirty="0"/>
              <a:t> vitae </a:t>
            </a:r>
            <a:r>
              <a:rPr lang="fr-FR" dirty="0" err="1"/>
              <a:t>nisi</a:t>
            </a:r>
            <a:r>
              <a:rPr lang="fr-FR" dirty="0"/>
              <a:t> ut </a:t>
            </a:r>
            <a:r>
              <a:rPr lang="fr-FR" dirty="0" err="1"/>
              <a:t>iaculis</a:t>
            </a:r>
            <a:r>
              <a:rPr lang="fr-FR" dirty="0"/>
              <a:t>. </a:t>
            </a:r>
            <a:r>
              <a:rPr lang="fr-FR" dirty="0" err="1"/>
              <a:t>Donec</a:t>
            </a:r>
            <a:r>
              <a:rPr lang="fr-FR" dirty="0"/>
              <a:t> nec diam ut </a:t>
            </a:r>
            <a:r>
              <a:rPr lang="fr-FR" dirty="0" err="1"/>
              <a:t>felis</a:t>
            </a:r>
            <a:r>
              <a:rPr lang="fr-FR" dirty="0"/>
              <a:t> </a:t>
            </a:r>
            <a:r>
              <a:rPr lang="fr-FR" dirty="0" err="1"/>
              <a:t>congue</a:t>
            </a:r>
            <a:r>
              <a:rPr lang="fr-FR" dirty="0"/>
              <a:t> </a:t>
            </a:r>
            <a:r>
              <a:rPr lang="fr-FR" dirty="0" err="1"/>
              <a:t>ullamcorper</a:t>
            </a:r>
            <a:r>
              <a:rPr lang="fr-FR" dirty="0"/>
              <a:t>. </a:t>
            </a:r>
          </a:p>
        </p:txBody>
      </p:sp>
      <p:sp>
        <p:nvSpPr>
          <p:cNvPr id="13" name="Title 12"/>
          <p:cNvSpPr>
            <a:spLocks noGrp="1"/>
          </p:cNvSpPr>
          <p:nvPr>
            <p:ph type="title"/>
          </p:nvPr>
        </p:nvSpPr>
        <p:spPr/>
        <p:txBody>
          <a:bodyPr/>
          <a:lstStyle/>
          <a:p>
            <a:r>
              <a:rPr lang="en-US" dirty="0" smtClean="0"/>
              <a:t>Kits usable with Arduino IDE</a:t>
            </a:r>
            <a:endParaRPr lang="en-US" dirty="0"/>
          </a:p>
        </p:txBody>
      </p:sp>
      <p:sp>
        <p:nvSpPr>
          <p:cNvPr id="15" name="Text Placeholder 14"/>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811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AVR atmega328p </a:t>
            </a:r>
            <a:r>
              <a:rPr lang="en-US" dirty="0" err="1" smtClean="0"/>
              <a:t>Xplained</a:t>
            </a:r>
            <a:r>
              <a:rPr lang="en-US" dirty="0" smtClean="0"/>
              <a:t> mini</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1219200" y="1352870"/>
            <a:ext cx="6400800" cy="5200330"/>
          </a:xfrm>
          <a:prstGeom prst="rect">
            <a:avLst/>
          </a:prstGeom>
        </p:spPr>
      </p:pic>
    </p:spTree>
    <p:extLst>
      <p:ext uri="{BB962C8B-B14F-4D97-AF65-F5344CB8AC3E}">
        <p14:creationId xmlns:p14="http://schemas.microsoft.com/office/powerpoint/2010/main" val="3504685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SAMD21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3521294" y="1452590"/>
            <a:ext cx="3072216" cy="4643410"/>
          </a:xfrm>
          <a:prstGeom prst="rect">
            <a:avLst/>
          </a:prstGeom>
        </p:spPr>
      </p:pic>
      <p:cxnSp>
        <p:nvCxnSpPr>
          <p:cNvPr id="66" name="Straight Connector 65"/>
          <p:cNvCxnSpPr/>
          <p:nvPr/>
        </p:nvCxnSpPr>
        <p:spPr>
          <a:xfrm>
            <a:off x="7443986" y="439685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33774" y="439685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02884" y="450639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33774" y="450639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398461" y="46135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533777" y="46135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02887" y="47230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533777" y="47230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403949" y="482997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539265" y="482997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08375" y="493951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539265" y="493951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03952" y="50466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539268" y="50466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08378" y="51562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39268" y="51562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7091684" y="43254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A2</a:t>
            </a:r>
            <a:endParaRPr lang="fr-FR" sz="800" dirty="0">
              <a:solidFill>
                <a:schemeClr val="bg1">
                  <a:lumMod val="75000"/>
                </a:schemeClr>
              </a:solidFill>
            </a:endParaRPr>
          </a:p>
        </p:txBody>
      </p:sp>
      <p:sp>
        <p:nvSpPr>
          <p:cNvPr id="83" name="TextBox 82"/>
          <p:cNvSpPr txBox="1"/>
          <p:nvPr/>
        </p:nvSpPr>
        <p:spPr>
          <a:xfrm>
            <a:off x="6597077" y="486596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600" dirty="0">
              <a:solidFill>
                <a:schemeClr val="bg1">
                  <a:lumMod val="75000"/>
                </a:schemeClr>
              </a:solidFill>
            </a:endParaRPr>
          </a:p>
        </p:txBody>
      </p:sp>
      <p:sp>
        <p:nvSpPr>
          <p:cNvPr id="84" name="TextBox 83"/>
          <p:cNvSpPr txBox="1"/>
          <p:nvPr/>
        </p:nvSpPr>
        <p:spPr>
          <a:xfrm>
            <a:off x="8102400" y="432711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A3</a:t>
            </a:r>
            <a:endParaRPr lang="fr-FR" sz="800" dirty="0">
              <a:solidFill>
                <a:schemeClr val="tx1"/>
              </a:solidFill>
            </a:endParaRPr>
          </a:p>
        </p:txBody>
      </p:sp>
      <p:sp>
        <p:nvSpPr>
          <p:cNvPr id="85" name="TextBox 84"/>
          <p:cNvSpPr txBox="1"/>
          <p:nvPr/>
        </p:nvSpPr>
        <p:spPr>
          <a:xfrm>
            <a:off x="8102400" y="453778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D19</a:t>
            </a:r>
            <a:endParaRPr lang="fr-FR" sz="800" dirty="0">
              <a:solidFill>
                <a:schemeClr val="tx1"/>
              </a:solidFill>
            </a:endParaRPr>
          </a:p>
        </p:txBody>
      </p:sp>
      <p:sp>
        <p:nvSpPr>
          <p:cNvPr id="86" name="TextBox 85"/>
          <p:cNvSpPr txBox="1"/>
          <p:nvPr/>
        </p:nvSpPr>
        <p:spPr>
          <a:xfrm>
            <a:off x="7603112" y="443117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87" name="TextBox 86"/>
          <p:cNvSpPr txBox="1"/>
          <p:nvPr/>
        </p:nvSpPr>
        <p:spPr>
          <a:xfrm>
            <a:off x="7603112" y="465208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D11</a:t>
            </a:r>
            <a:endParaRPr lang="fr-FR" sz="800" dirty="0">
              <a:solidFill>
                <a:schemeClr val="tx1"/>
              </a:solidFill>
            </a:endParaRPr>
          </a:p>
        </p:txBody>
      </p:sp>
      <p:sp>
        <p:nvSpPr>
          <p:cNvPr id="88" name="TextBox 87"/>
          <p:cNvSpPr txBox="1"/>
          <p:nvPr/>
        </p:nvSpPr>
        <p:spPr>
          <a:xfrm>
            <a:off x="8102400" y="47562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800" dirty="0">
              <a:solidFill>
                <a:schemeClr val="tx1"/>
              </a:solidFill>
            </a:endParaRPr>
          </a:p>
        </p:txBody>
      </p:sp>
      <p:sp>
        <p:nvSpPr>
          <p:cNvPr id="89" name="TextBox 88"/>
          <p:cNvSpPr txBox="1"/>
          <p:nvPr/>
        </p:nvSpPr>
        <p:spPr>
          <a:xfrm>
            <a:off x="8102400" y="497641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SPI1/MOSI</a:t>
            </a:r>
            <a:endParaRPr lang="fr-FR" sz="600" dirty="0">
              <a:solidFill>
                <a:schemeClr val="tx1"/>
              </a:solidFill>
            </a:endParaRPr>
          </a:p>
        </p:txBody>
      </p:sp>
      <p:sp>
        <p:nvSpPr>
          <p:cNvPr id="90" name="TextBox 89"/>
          <p:cNvSpPr txBox="1"/>
          <p:nvPr/>
        </p:nvSpPr>
        <p:spPr>
          <a:xfrm>
            <a:off x="6597077" y="443117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91" name="TextBox 90"/>
          <p:cNvSpPr txBox="1"/>
          <p:nvPr/>
        </p:nvSpPr>
        <p:spPr>
          <a:xfrm>
            <a:off x="7091684" y="454463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D18</a:t>
            </a:r>
            <a:endParaRPr lang="fr-FR" sz="800" dirty="0">
              <a:solidFill>
                <a:schemeClr val="bg1">
                  <a:lumMod val="75000"/>
                </a:schemeClr>
              </a:solidFill>
            </a:endParaRPr>
          </a:p>
        </p:txBody>
      </p:sp>
      <p:sp>
        <p:nvSpPr>
          <p:cNvPr id="92" name="TextBox 91"/>
          <p:cNvSpPr txBox="1"/>
          <p:nvPr/>
        </p:nvSpPr>
        <p:spPr>
          <a:xfrm>
            <a:off x="6597077" y="46547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D10</a:t>
            </a:r>
            <a:endParaRPr lang="fr-FR" sz="800" dirty="0">
              <a:solidFill>
                <a:schemeClr val="bg1">
                  <a:lumMod val="75000"/>
                </a:schemeClr>
              </a:solidFill>
            </a:endParaRPr>
          </a:p>
        </p:txBody>
      </p:sp>
      <p:sp>
        <p:nvSpPr>
          <p:cNvPr id="93" name="TextBox 92"/>
          <p:cNvSpPr txBox="1"/>
          <p:nvPr/>
        </p:nvSpPr>
        <p:spPr>
          <a:xfrm>
            <a:off x="6597077" y="5088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SPI1/MISO</a:t>
            </a:r>
            <a:endParaRPr lang="fr-FR" sz="600" dirty="0">
              <a:solidFill>
                <a:schemeClr val="bg1">
                  <a:lumMod val="75000"/>
                </a:schemeClr>
              </a:solidFill>
            </a:endParaRPr>
          </a:p>
        </p:txBody>
      </p:sp>
      <p:sp>
        <p:nvSpPr>
          <p:cNvPr id="94" name="TextBox 93"/>
          <p:cNvSpPr txBox="1"/>
          <p:nvPr/>
        </p:nvSpPr>
        <p:spPr>
          <a:xfrm>
            <a:off x="7091684" y="49702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SPI1/SS</a:t>
            </a:r>
            <a:endParaRPr lang="fr-FR" sz="600" dirty="0">
              <a:solidFill>
                <a:schemeClr val="bg1">
                  <a:lumMod val="75000"/>
                </a:schemeClr>
              </a:solidFill>
            </a:endParaRPr>
          </a:p>
        </p:txBody>
      </p:sp>
      <p:sp>
        <p:nvSpPr>
          <p:cNvPr id="95" name="TextBox 94"/>
          <p:cNvSpPr txBox="1"/>
          <p:nvPr/>
        </p:nvSpPr>
        <p:spPr>
          <a:xfrm>
            <a:off x="7603112" y="48668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600" dirty="0">
              <a:solidFill>
                <a:schemeClr val="tx1"/>
              </a:solidFill>
            </a:endParaRPr>
          </a:p>
        </p:txBody>
      </p:sp>
      <p:sp>
        <p:nvSpPr>
          <p:cNvPr id="96" name="TextBox 95"/>
          <p:cNvSpPr txBox="1"/>
          <p:nvPr/>
        </p:nvSpPr>
        <p:spPr>
          <a:xfrm>
            <a:off x="7603112" y="50846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SPI1/SCK</a:t>
            </a:r>
            <a:endParaRPr lang="fr-FR" sz="600" dirty="0">
              <a:solidFill>
                <a:schemeClr val="tx1"/>
              </a:solidFill>
            </a:endParaRPr>
          </a:p>
        </p:txBody>
      </p:sp>
      <p:sp>
        <p:nvSpPr>
          <p:cNvPr id="97" name="TextBox 96"/>
          <p:cNvSpPr txBox="1"/>
          <p:nvPr/>
        </p:nvSpPr>
        <p:spPr>
          <a:xfrm>
            <a:off x="7091684" y="475970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cxnSp>
        <p:nvCxnSpPr>
          <p:cNvPr id="99" name="Straight Connector 98"/>
          <p:cNvCxnSpPr/>
          <p:nvPr/>
        </p:nvCxnSpPr>
        <p:spPr>
          <a:xfrm>
            <a:off x="7443986" y="287869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533774" y="287869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02884" y="298822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533774" y="298822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98461" y="309538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533777" y="309538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002887" y="320492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533777" y="320492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403949" y="331181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539265" y="331181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008375" y="342134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539265" y="342134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403952" y="352850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539268" y="352850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008378" y="363804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539268" y="363804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7091684" y="28072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116" name="TextBox 115"/>
          <p:cNvSpPr txBox="1"/>
          <p:nvPr/>
        </p:nvSpPr>
        <p:spPr>
          <a:xfrm>
            <a:off x="6597077" y="33477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Ser1/RX</a:t>
            </a:r>
            <a:endParaRPr lang="fr-FR" sz="600" dirty="0">
              <a:solidFill>
                <a:schemeClr val="bg1">
                  <a:lumMod val="75000"/>
                </a:schemeClr>
              </a:solidFill>
            </a:endParaRPr>
          </a:p>
        </p:txBody>
      </p:sp>
      <p:sp>
        <p:nvSpPr>
          <p:cNvPr id="117" name="TextBox 116"/>
          <p:cNvSpPr txBox="1"/>
          <p:nvPr/>
        </p:nvSpPr>
        <p:spPr>
          <a:xfrm>
            <a:off x="8102400" y="28089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118" name="TextBox 117"/>
          <p:cNvSpPr txBox="1"/>
          <p:nvPr/>
        </p:nvSpPr>
        <p:spPr>
          <a:xfrm>
            <a:off x="8102400" y="301962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D17</a:t>
            </a:r>
            <a:endParaRPr lang="fr-FR" sz="800" dirty="0">
              <a:solidFill>
                <a:schemeClr val="tx1"/>
              </a:solidFill>
            </a:endParaRPr>
          </a:p>
        </p:txBody>
      </p:sp>
      <p:sp>
        <p:nvSpPr>
          <p:cNvPr id="119" name="TextBox 118"/>
          <p:cNvSpPr txBox="1"/>
          <p:nvPr/>
        </p:nvSpPr>
        <p:spPr>
          <a:xfrm>
            <a:off x="7603112" y="291301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120" name="TextBox 119"/>
          <p:cNvSpPr txBox="1"/>
          <p:nvPr/>
        </p:nvSpPr>
        <p:spPr>
          <a:xfrm>
            <a:off x="7603112" y="31339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121" name="TextBox 120"/>
          <p:cNvSpPr txBox="1"/>
          <p:nvPr/>
        </p:nvSpPr>
        <p:spPr>
          <a:xfrm>
            <a:off x="8102400" y="323806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600" dirty="0">
              <a:solidFill>
                <a:schemeClr val="tx1"/>
              </a:solidFill>
            </a:endParaRPr>
          </a:p>
        </p:txBody>
      </p:sp>
      <p:sp>
        <p:nvSpPr>
          <p:cNvPr id="122" name="TextBox 121"/>
          <p:cNvSpPr txBox="1"/>
          <p:nvPr/>
        </p:nvSpPr>
        <p:spPr>
          <a:xfrm>
            <a:off x="8102400" y="345825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SPI/MOSI</a:t>
            </a:r>
            <a:endParaRPr lang="fr-FR" sz="600" dirty="0">
              <a:solidFill>
                <a:schemeClr val="tx1"/>
              </a:solidFill>
            </a:endParaRPr>
          </a:p>
        </p:txBody>
      </p:sp>
      <p:sp>
        <p:nvSpPr>
          <p:cNvPr id="123" name="TextBox 122"/>
          <p:cNvSpPr txBox="1"/>
          <p:nvPr/>
        </p:nvSpPr>
        <p:spPr>
          <a:xfrm>
            <a:off x="6597077" y="291301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124" name="TextBox 123"/>
          <p:cNvSpPr txBox="1"/>
          <p:nvPr/>
        </p:nvSpPr>
        <p:spPr>
          <a:xfrm>
            <a:off x="7091684" y="3026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D16</a:t>
            </a:r>
            <a:endParaRPr lang="fr-FR" sz="800" dirty="0">
              <a:solidFill>
                <a:schemeClr val="bg1">
                  <a:lumMod val="75000"/>
                </a:schemeClr>
              </a:solidFill>
            </a:endParaRPr>
          </a:p>
        </p:txBody>
      </p:sp>
      <p:sp>
        <p:nvSpPr>
          <p:cNvPr id="125" name="TextBox 124"/>
          <p:cNvSpPr txBox="1"/>
          <p:nvPr/>
        </p:nvSpPr>
        <p:spPr>
          <a:xfrm>
            <a:off x="6597077" y="31365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126" name="TextBox 125"/>
          <p:cNvSpPr txBox="1"/>
          <p:nvPr/>
        </p:nvSpPr>
        <p:spPr>
          <a:xfrm>
            <a:off x="6597077" y="357037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SPI/MISO</a:t>
            </a:r>
            <a:endParaRPr lang="fr-FR" sz="600" dirty="0">
              <a:solidFill>
                <a:schemeClr val="bg1">
                  <a:lumMod val="75000"/>
                </a:schemeClr>
              </a:solidFill>
            </a:endParaRPr>
          </a:p>
        </p:txBody>
      </p:sp>
      <p:sp>
        <p:nvSpPr>
          <p:cNvPr id="127" name="TextBox 126"/>
          <p:cNvSpPr txBox="1"/>
          <p:nvPr/>
        </p:nvSpPr>
        <p:spPr>
          <a:xfrm>
            <a:off x="7091684" y="345208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SPI/SS</a:t>
            </a:r>
            <a:endParaRPr lang="fr-FR" sz="600" dirty="0">
              <a:solidFill>
                <a:schemeClr val="bg1">
                  <a:lumMod val="75000"/>
                </a:schemeClr>
              </a:solidFill>
            </a:endParaRPr>
          </a:p>
        </p:txBody>
      </p:sp>
      <p:sp>
        <p:nvSpPr>
          <p:cNvPr id="128" name="TextBox 127"/>
          <p:cNvSpPr txBox="1"/>
          <p:nvPr/>
        </p:nvSpPr>
        <p:spPr>
          <a:xfrm>
            <a:off x="7603112" y="33486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Ser1/TX</a:t>
            </a:r>
            <a:endParaRPr lang="fr-FR" sz="600" dirty="0">
              <a:solidFill>
                <a:schemeClr val="tx1"/>
              </a:solidFill>
            </a:endParaRPr>
          </a:p>
        </p:txBody>
      </p:sp>
      <p:sp>
        <p:nvSpPr>
          <p:cNvPr id="129" name="TextBox 128"/>
          <p:cNvSpPr txBox="1"/>
          <p:nvPr/>
        </p:nvSpPr>
        <p:spPr>
          <a:xfrm>
            <a:off x="7603112" y="35664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SPI/SCK</a:t>
            </a:r>
            <a:endParaRPr lang="fr-FR" sz="600" dirty="0">
              <a:solidFill>
                <a:schemeClr val="tx1"/>
              </a:solidFill>
            </a:endParaRPr>
          </a:p>
        </p:txBody>
      </p:sp>
      <p:sp>
        <p:nvSpPr>
          <p:cNvPr id="130" name="TextBox 129"/>
          <p:cNvSpPr txBox="1"/>
          <p:nvPr/>
        </p:nvSpPr>
        <p:spPr>
          <a:xfrm>
            <a:off x="7091684" y="324153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600" dirty="0">
              <a:solidFill>
                <a:schemeClr val="bg1">
                  <a:lumMod val="75000"/>
                </a:schemeClr>
              </a:solidFill>
            </a:endParaRPr>
          </a:p>
        </p:txBody>
      </p:sp>
      <p:pic>
        <p:nvPicPr>
          <p:cNvPr id="12" name="Picture 11"/>
          <p:cNvPicPr>
            <a:picLocks noChangeAspect="1"/>
          </p:cNvPicPr>
          <p:nvPr/>
        </p:nvPicPr>
        <p:blipFill>
          <a:blip r:embed="rId4"/>
          <a:stretch>
            <a:fillRect/>
          </a:stretch>
        </p:blipFill>
        <p:spPr>
          <a:xfrm rot="-5400000">
            <a:off x="132147" y="3350963"/>
            <a:ext cx="1408176" cy="1109472"/>
          </a:xfrm>
          <a:prstGeom prst="rect">
            <a:avLst/>
          </a:prstGeom>
        </p:spPr>
      </p:pic>
      <p:cxnSp>
        <p:nvCxnSpPr>
          <p:cNvPr id="132" name="Straight Connector 131"/>
          <p:cNvCxnSpPr/>
          <p:nvPr/>
        </p:nvCxnSpPr>
        <p:spPr>
          <a:xfrm>
            <a:off x="2262386" y="350150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352174" y="350150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821284" y="361104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352174" y="361104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216861" y="371820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352177" y="371820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821287" y="382774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352177" y="382774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222349" y="393463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57665" y="393463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826775" y="404416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357665" y="404416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222352" y="415132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357668" y="415132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6778" y="426086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357668" y="426086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910084" y="34300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A4</a:t>
            </a:r>
            <a:endParaRPr lang="fr-FR" sz="800" dirty="0">
              <a:solidFill>
                <a:schemeClr val="bg1">
                  <a:lumMod val="75000"/>
                </a:schemeClr>
              </a:solidFill>
            </a:endParaRPr>
          </a:p>
        </p:txBody>
      </p:sp>
      <p:sp>
        <p:nvSpPr>
          <p:cNvPr id="149" name="TextBox 148"/>
          <p:cNvSpPr txBox="1"/>
          <p:nvPr/>
        </p:nvSpPr>
        <p:spPr>
          <a:xfrm>
            <a:off x="1415477" y="39706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800" dirty="0">
              <a:solidFill>
                <a:schemeClr val="bg1">
                  <a:lumMod val="75000"/>
                </a:schemeClr>
              </a:solidFill>
            </a:endParaRPr>
          </a:p>
        </p:txBody>
      </p:sp>
      <p:sp>
        <p:nvSpPr>
          <p:cNvPr id="150" name="TextBox 149"/>
          <p:cNvSpPr txBox="1"/>
          <p:nvPr/>
        </p:nvSpPr>
        <p:spPr>
          <a:xfrm>
            <a:off x="2920800" y="343176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A5</a:t>
            </a:r>
            <a:endParaRPr lang="fr-FR" sz="800" dirty="0">
              <a:solidFill>
                <a:schemeClr val="tx1"/>
              </a:solidFill>
            </a:endParaRPr>
          </a:p>
        </p:txBody>
      </p:sp>
      <p:sp>
        <p:nvSpPr>
          <p:cNvPr id="151" name="TextBox 150"/>
          <p:cNvSpPr txBox="1"/>
          <p:nvPr/>
        </p:nvSpPr>
        <p:spPr>
          <a:xfrm>
            <a:off x="2920800" y="364243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D21</a:t>
            </a:r>
            <a:endParaRPr lang="fr-FR" sz="800" dirty="0">
              <a:solidFill>
                <a:schemeClr val="tx1"/>
              </a:solidFill>
            </a:endParaRPr>
          </a:p>
        </p:txBody>
      </p:sp>
      <p:sp>
        <p:nvSpPr>
          <p:cNvPr id="152" name="TextBox 151"/>
          <p:cNvSpPr txBox="1"/>
          <p:nvPr/>
        </p:nvSpPr>
        <p:spPr>
          <a:xfrm>
            <a:off x="2421512" y="35358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D13</a:t>
            </a:r>
            <a:endParaRPr lang="fr-FR" sz="800" dirty="0">
              <a:solidFill>
                <a:schemeClr val="tx1"/>
              </a:solidFill>
            </a:endParaRPr>
          </a:p>
        </p:txBody>
      </p:sp>
      <p:sp>
        <p:nvSpPr>
          <p:cNvPr id="153" name="TextBox 152"/>
          <p:cNvSpPr txBox="1"/>
          <p:nvPr/>
        </p:nvSpPr>
        <p:spPr>
          <a:xfrm>
            <a:off x="2421512" y="37567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D15</a:t>
            </a:r>
            <a:endParaRPr lang="fr-FR" sz="800" dirty="0">
              <a:solidFill>
                <a:schemeClr val="tx1"/>
              </a:solidFill>
            </a:endParaRPr>
          </a:p>
        </p:txBody>
      </p:sp>
      <p:sp>
        <p:nvSpPr>
          <p:cNvPr id="154" name="TextBox 153"/>
          <p:cNvSpPr txBox="1"/>
          <p:nvPr/>
        </p:nvSpPr>
        <p:spPr>
          <a:xfrm>
            <a:off x="2920800" y="38608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700" dirty="0">
              <a:solidFill>
                <a:schemeClr val="tx1"/>
              </a:solidFill>
            </a:endParaRPr>
          </a:p>
        </p:txBody>
      </p:sp>
      <p:sp>
        <p:nvSpPr>
          <p:cNvPr id="155" name="TextBox 154"/>
          <p:cNvSpPr txBox="1"/>
          <p:nvPr/>
        </p:nvSpPr>
        <p:spPr>
          <a:xfrm>
            <a:off x="2920800" y="408107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SPI2/MOSI</a:t>
            </a:r>
            <a:endParaRPr lang="fr-FR" sz="800" dirty="0">
              <a:solidFill>
                <a:schemeClr val="tx1"/>
              </a:solidFill>
            </a:endParaRPr>
          </a:p>
        </p:txBody>
      </p:sp>
      <p:sp>
        <p:nvSpPr>
          <p:cNvPr id="156" name="TextBox 155"/>
          <p:cNvSpPr txBox="1"/>
          <p:nvPr/>
        </p:nvSpPr>
        <p:spPr>
          <a:xfrm>
            <a:off x="1415477" y="353582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D12</a:t>
            </a:r>
            <a:endParaRPr lang="fr-FR" sz="800" dirty="0">
              <a:solidFill>
                <a:schemeClr val="bg1">
                  <a:lumMod val="75000"/>
                </a:schemeClr>
              </a:solidFill>
            </a:endParaRPr>
          </a:p>
        </p:txBody>
      </p:sp>
      <p:sp>
        <p:nvSpPr>
          <p:cNvPr id="157" name="TextBox 156"/>
          <p:cNvSpPr txBox="1"/>
          <p:nvPr/>
        </p:nvSpPr>
        <p:spPr>
          <a:xfrm>
            <a:off x="1910084" y="36492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D20</a:t>
            </a:r>
            <a:endParaRPr lang="fr-FR" sz="800" dirty="0">
              <a:solidFill>
                <a:schemeClr val="bg1">
                  <a:lumMod val="75000"/>
                </a:schemeClr>
              </a:solidFill>
            </a:endParaRPr>
          </a:p>
        </p:txBody>
      </p:sp>
      <p:sp>
        <p:nvSpPr>
          <p:cNvPr id="158" name="TextBox 157"/>
          <p:cNvSpPr txBox="1"/>
          <p:nvPr/>
        </p:nvSpPr>
        <p:spPr>
          <a:xfrm>
            <a:off x="1415477" y="37593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D14</a:t>
            </a:r>
            <a:endParaRPr lang="fr-FR" sz="800" dirty="0">
              <a:solidFill>
                <a:schemeClr val="bg1">
                  <a:lumMod val="75000"/>
                </a:schemeClr>
              </a:solidFill>
            </a:endParaRPr>
          </a:p>
        </p:txBody>
      </p:sp>
      <p:sp>
        <p:nvSpPr>
          <p:cNvPr id="159" name="TextBox 158"/>
          <p:cNvSpPr txBox="1"/>
          <p:nvPr/>
        </p:nvSpPr>
        <p:spPr>
          <a:xfrm>
            <a:off x="1415477" y="419319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SPI2/MISO</a:t>
            </a:r>
            <a:endParaRPr lang="fr-FR" sz="800" dirty="0">
              <a:solidFill>
                <a:schemeClr val="bg1">
                  <a:lumMod val="75000"/>
                </a:schemeClr>
              </a:solidFill>
            </a:endParaRPr>
          </a:p>
        </p:txBody>
      </p:sp>
      <p:sp>
        <p:nvSpPr>
          <p:cNvPr id="160" name="TextBox 159"/>
          <p:cNvSpPr txBox="1"/>
          <p:nvPr/>
        </p:nvSpPr>
        <p:spPr>
          <a:xfrm>
            <a:off x="1910084" y="407489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SPI2/SS</a:t>
            </a:r>
            <a:endParaRPr lang="fr-FR" sz="800" dirty="0">
              <a:solidFill>
                <a:schemeClr val="bg1">
                  <a:lumMod val="75000"/>
                </a:schemeClr>
              </a:solidFill>
            </a:endParaRPr>
          </a:p>
        </p:txBody>
      </p:sp>
      <p:sp>
        <p:nvSpPr>
          <p:cNvPr id="161" name="TextBox 160"/>
          <p:cNvSpPr txBox="1"/>
          <p:nvPr/>
        </p:nvSpPr>
        <p:spPr>
          <a:xfrm>
            <a:off x="2421512" y="39714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800" dirty="0">
              <a:solidFill>
                <a:schemeClr val="tx1"/>
              </a:solidFill>
            </a:endParaRPr>
          </a:p>
        </p:txBody>
      </p:sp>
      <p:sp>
        <p:nvSpPr>
          <p:cNvPr id="162" name="TextBox 161"/>
          <p:cNvSpPr txBox="1"/>
          <p:nvPr/>
        </p:nvSpPr>
        <p:spPr>
          <a:xfrm>
            <a:off x="2421512" y="41892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SPI2/SCK</a:t>
            </a:r>
            <a:endParaRPr lang="fr-FR" sz="700" dirty="0">
              <a:solidFill>
                <a:schemeClr val="tx1"/>
              </a:solidFill>
            </a:endParaRPr>
          </a:p>
        </p:txBody>
      </p:sp>
      <p:sp>
        <p:nvSpPr>
          <p:cNvPr id="163" name="TextBox 162"/>
          <p:cNvSpPr txBox="1"/>
          <p:nvPr/>
        </p:nvSpPr>
        <p:spPr>
          <a:xfrm>
            <a:off x="1910084" y="38643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sp>
        <p:nvSpPr>
          <p:cNvPr id="7" name="Right Arrow 6"/>
          <p:cNvSpPr/>
          <p:nvPr/>
        </p:nvSpPr>
        <p:spPr>
          <a:xfrm rot="11669501">
            <a:off x="1013115" y="4738437"/>
            <a:ext cx="3379452" cy="381000"/>
          </a:xfrm>
          <a:prstGeom prst="rightArrow">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6" name="TextBox 165"/>
          <p:cNvSpPr txBox="1"/>
          <p:nvPr/>
        </p:nvSpPr>
        <p:spPr>
          <a:xfrm>
            <a:off x="194896" y="5124928"/>
            <a:ext cx="2752363" cy="923330"/>
          </a:xfrm>
          <a:prstGeom prst="rect">
            <a:avLst/>
          </a:prstGeom>
          <a:noFill/>
        </p:spPr>
        <p:txBody>
          <a:bodyPr wrap="square" rtlCol="0">
            <a:spAutoFit/>
          </a:bodyPr>
          <a:lstStyle/>
          <a:p>
            <a:r>
              <a:rPr lang="fr-FR" dirty="0" smtClean="0"/>
              <a:t>Arduino pins D2-D15 are pure GPIO. D16-D21 are GPIO and PWM.</a:t>
            </a:r>
          </a:p>
        </p:txBody>
      </p:sp>
      <p:cxnSp>
        <p:nvCxnSpPr>
          <p:cNvPr id="167" name="Straight Connector 166"/>
          <p:cNvCxnSpPr/>
          <p:nvPr/>
        </p:nvCxnSpPr>
        <p:spPr>
          <a:xfrm>
            <a:off x="2808665" y="2054049"/>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2217420" y="198960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169" name="Straight Connector 168"/>
          <p:cNvCxnSpPr/>
          <p:nvPr/>
        </p:nvCxnSpPr>
        <p:spPr>
          <a:xfrm>
            <a:off x="2861894" y="1772711"/>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2217420" y="1693683"/>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cxnSp>
        <p:nvCxnSpPr>
          <p:cNvPr id="171" name="Straight Connector 170"/>
          <p:cNvCxnSpPr/>
          <p:nvPr/>
        </p:nvCxnSpPr>
        <p:spPr>
          <a:xfrm>
            <a:off x="5658359" y="1676093"/>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111792" y="1558964"/>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1649128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SAMW25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6" name="Straight Connector 5"/>
          <p:cNvCxnSpPr/>
          <p:nvPr/>
        </p:nvCxnSpPr>
        <p:spPr>
          <a:xfrm>
            <a:off x="6541392" y="31596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31180" y="31596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00290" y="32691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31180" y="32691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95867" y="337634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31183" y="337634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00293" y="348588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31183" y="348588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01355" y="35927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36671" y="35927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05781" y="37023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36671" y="37023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01358" y="380946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36674" y="380946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05784" y="391900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636674" y="391900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89090" y="30882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25" name="TextBox 24"/>
          <p:cNvSpPr txBox="1"/>
          <p:nvPr/>
        </p:nvSpPr>
        <p:spPr>
          <a:xfrm>
            <a:off x="5694483" y="362875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Serial1</a:t>
            </a:r>
            <a:endParaRPr lang="fr-FR" sz="800" dirty="0">
              <a:solidFill>
                <a:schemeClr val="bg1">
                  <a:lumMod val="75000"/>
                </a:schemeClr>
              </a:solidFill>
            </a:endParaRPr>
          </a:p>
        </p:txBody>
      </p:sp>
      <p:sp>
        <p:nvSpPr>
          <p:cNvPr id="26" name="TextBox 25"/>
          <p:cNvSpPr txBox="1"/>
          <p:nvPr/>
        </p:nvSpPr>
        <p:spPr>
          <a:xfrm>
            <a:off x="7199806" y="30899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27" name="TextBox 26"/>
          <p:cNvSpPr txBox="1"/>
          <p:nvPr/>
        </p:nvSpPr>
        <p:spPr>
          <a:xfrm>
            <a:off x="7199806" y="330058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28" name="TextBox 27"/>
          <p:cNvSpPr txBox="1"/>
          <p:nvPr/>
        </p:nvSpPr>
        <p:spPr>
          <a:xfrm>
            <a:off x="6700518" y="319397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29" name="TextBox 28"/>
          <p:cNvSpPr txBox="1"/>
          <p:nvPr/>
        </p:nvSpPr>
        <p:spPr>
          <a:xfrm>
            <a:off x="6700518" y="341487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30" name="TextBox 29"/>
          <p:cNvSpPr txBox="1"/>
          <p:nvPr/>
        </p:nvSpPr>
        <p:spPr>
          <a:xfrm>
            <a:off x="7199806" y="351902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err="1" smtClean="0">
                <a:solidFill>
                  <a:schemeClr val="tx1"/>
                </a:solidFill>
              </a:rPr>
              <a:t>Wire</a:t>
            </a:r>
            <a:r>
              <a:rPr lang="fr-FR" sz="700" dirty="0" smtClean="0">
                <a:solidFill>
                  <a:schemeClr val="tx1"/>
                </a:solidFill>
              </a:rPr>
              <a:t>/SCL</a:t>
            </a:r>
            <a:endParaRPr lang="fr-FR" sz="800" dirty="0">
              <a:solidFill>
                <a:schemeClr val="tx1"/>
              </a:solidFill>
            </a:endParaRPr>
          </a:p>
        </p:txBody>
      </p:sp>
      <p:sp>
        <p:nvSpPr>
          <p:cNvPr id="31" name="TextBox 30"/>
          <p:cNvSpPr txBox="1"/>
          <p:nvPr/>
        </p:nvSpPr>
        <p:spPr>
          <a:xfrm>
            <a:off x="7199806" y="37392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2" name="TextBox 31"/>
          <p:cNvSpPr txBox="1"/>
          <p:nvPr/>
        </p:nvSpPr>
        <p:spPr>
          <a:xfrm>
            <a:off x="5694483" y="31939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33" name="TextBox 32"/>
          <p:cNvSpPr txBox="1"/>
          <p:nvPr/>
        </p:nvSpPr>
        <p:spPr>
          <a:xfrm>
            <a:off x="6189090" y="330743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34" name="TextBox 33"/>
          <p:cNvSpPr txBox="1"/>
          <p:nvPr/>
        </p:nvSpPr>
        <p:spPr>
          <a:xfrm>
            <a:off x="5694483" y="34175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35" name="TextBox 34"/>
          <p:cNvSpPr txBox="1"/>
          <p:nvPr/>
        </p:nvSpPr>
        <p:spPr>
          <a:xfrm>
            <a:off x="5694483" y="385133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6" name="TextBox 35"/>
          <p:cNvSpPr txBox="1"/>
          <p:nvPr/>
        </p:nvSpPr>
        <p:spPr>
          <a:xfrm>
            <a:off x="6189090" y="373304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7" name="TextBox 36"/>
          <p:cNvSpPr txBox="1"/>
          <p:nvPr/>
        </p:nvSpPr>
        <p:spPr>
          <a:xfrm>
            <a:off x="6700518" y="36296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Serial1</a:t>
            </a:r>
            <a:endParaRPr lang="fr-FR" sz="800" dirty="0">
              <a:solidFill>
                <a:schemeClr val="tx1"/>
              </a:solidFill>
            </a:endParaRPr>
          </a:p>
        </p:txBody>
      </p:sp>
      <p:sp>
        <p:nvSpPr>
          <p:cNvPr id="38" name="TextBox 37"/>
          <p:cNvSpPr txBox="1"/>
          <p:nvPr/>
        </p:nvSpPr>
        <p:spPr>
          <a:xfrm>
            <a:off x="6700518" y="38474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9" name="TextBox 38"/>
          <p:cNvSpPr txBox="1"/>
          <p:nvPr/>
        </p:nvSpPr>
        <p:spPr>
          <a:xfrm>
            <a:off x="6189090" y="35224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700" dirty="0" err="1" smtClean="0">
                <a:solidFill>
                  <a:schemeClr val="bg1">
                    <a:lumMod val="75000"/>
                  </a:schemeClr>
                </a:solidFill>
              </a:rPr>
              <a:t>Wire</a:t>
            </a:r>
            <a:r>
              <a:rPr lang="fr-FR" sz="700" dirty="0" smtClean="0">
                <a:solidFill>
                  <a:schemeClr val="bg1">
                    <a:lumMod val="75000"/>
                  </a:schemeClr>
                </a:solidFill>
              </a:rPr>
              <a:t>/SDA</a:t>
            </a:r>
            <a:endParaRPr lang="fr-FR" sz="800" dirty="0">
              <a:solidFill>
                <a:schemeClr val="bg1">
                  <a:lumMod val="75000"/>
                </a:schemeClr>
              </a:solidFill>
            </a:endParaRPr>
          </a:p>
        </p:txBody>
      </p:sp>
      <p:cxnSp>
        <p:nvCxnSpPr>
          <p:cNvPr id="42" name="Straight Connector 41"/>
          <p:cNvCxnSpPr/>
          <p:nvPr/>
        </p:nvCxnSpPr>
        <p:spPr>
          <a:xfrm>
            <a:off x="2006125" y="3335324"/>
            <a:ext cx="1038225"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4"/>
          <a:stretch>
            <a:fillRect/>
          </a:stretch>
        </p:blipFill>
        <p:spPr>
          <a:xfrm>
            <a:off x="2806036" y="1737539"/>
            <a:ext cx="2941225" cy="2721864"/>
          </a:xfrm>
          <a:prstGeom prst="rect">
            <a:avLst/>
          </a:prstGeom>
        </p:spPr>
      </p:pic>
      <p:sp>
        <p:nvSpPr>
          <p:cNvPr id="41" name="TextBox 40"/>
          <p:cNvSpPr txBox="1"/>
          <p:nvPr/>
        </p:nvSpPr>
        <p:spPr>
          <a:xfrm>
            <a:off x="1295400" y="3270875"/>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err="1" smtClean="0">
                <a:solidFill>
                  <a:schemeClr val="bg1">
                    <a:lumMod val="75000"/>
                  </a:schemeClr>
                </a:solidFill>
              </a:rPr>
              <a:t>WiFi</a:t>
            </a:r>
            <a:r>
              <a:rPr lang="fr-FR" sz="800" dirty="0" smtClean="0">
                <a:solidFill>
                  <a:schemeClr val="bg1">
                    <a:lumMod val="75000"/>
                  </a:schemeClr>
                </a:solidFill>
              </a:rPr>
              <a:t> on SPI1</a:t>
            </a:r>
            <a:endParaRPr lang="fr-FR" sz="800" dirty="0">
              <a:solidFill>
                <a:schemeClr val="bg1">
                  <a:lumMod val="75000"/>
                </a:schemeClr>
              </a:solidFill>
            </a:endParaRPr>
          </a:p>
        </p:txBody>
      </p:sp>
      <p:cxnSp>
        <p:nvCxnSpPr>
          <p:cNvPr id="43" name="Straight Connector 42"/>
          <p:cNvCxnSpPr/>
          <p:nvPr/>
        </p:nvCxnSpPr>
        <p:spPr>
          <a:xfrm>
            <a:off x="1885963" y="2349186"/>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94718" y="2284737"/>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45" name="Straight Connector 44"/>
          <p:cNvCxnSpPr/>
          <p:nvPr/>
        </p:nvCxnSpPr>
        <p:spPr>
          <a:xfrm>
            <a:off x="1939192" y="2067848"/>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94718" y="198882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sp>
        <p:nvSpPr>
          <p:cNvPr id="3" name="TextBox 2"/>
          <p:cNvSpPr txBox="1"/>
          <p:nvPr/>
        </p:nvSpPr>
        <p:spPr>
          <a:xfrm>
            <a:off x="1226820" y="5149491"/>
            <a:ext cx="6675120" cy="369332"/>
          </a:xfrm>
          <a:prstGeom prst="rect">
            <a:avLst/>
          </a:prstGeom>
          <a:noFill/>
        </p:spPr>
        <p:txBody>
          <a:bodyPr wrap="square" rtlCol="0">
            <a:spAutoFit/>
          </a:bodyPr>
          <a:lstStyle/>
          <a:p>
            <a:r>
              <a:rPr lang="fr-FR" dirty="0" smtClean="0"/>
              <a:t>Arduino pins D2-D7 are pure GPIO. D8-D9 are GPIO and PWM.</a:t>
            </a:r>
          </a:p>
        </p:txBody>
      </p:sp>
      <p:cxnSp>
        <p:nvCxnSpPr>
          <p:cNvPr id="47" name="Straight Connector 46"/>
          <p:cNvCxnSpPr/>
          <p:nvPr/>
        </p:nvCxnSpPr>
        <p:spPr>
          <a:xfrm>
            <a:off x="4735657" y="1971230"/>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89090" y="1854101"/>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4033238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Donec</a:t>
            </a:r>
            <a:r>
              <a:rPr lang="fr-FR" dirty="0"/>
              <a:t> </a:t>
            </a:r>
            <a:r>
              <a:rPr lang="fr-FR" dirty="0" err="1"/>
              <a:t>aliquam</a:t>
            </a:r>
            <a:r>
              <a:rPr lang="fr-FR" dirty="0"/>
              <a:t> </a:t>
            </a:r>
            <a:r>
              <a:rPr lang="fr-FR" dirty="0" err="1"/>
              <a:t>enim</a:t>
            </a:r>
            <a:r>
              <a:rPr lang="fr-FR" dirty="0"/>
              <a:t> a ex </a:t>
            </a:r>
            <a:r>
              <a:rPr lang="fr-FR" dirty="0" err="1"/>
              <a:t>egestas</a:t>
            </a:r>
            <a:r>
              <a:rPr lang="fr-FR" dirty="0"/>
              <a:t>, </a:t>
            </a:r>
            <a:r>
              <a:rPr lang="fr-FR" dirty="0" err="1"/>
              <a:t>eget</a:t>
            </a:r>
            <a:r>
              <a:rPr lang="fr-FR" dirty="0"/>
              <a:t> </a:t>
            </a:r>
            <a:r>
              <a:rPr lang="fr-FR" dirty="0" err="1"/>
              <a:t>lacinia</a:t>
            </a:r>
            <a:r>
              <a:rPr lang="fr-FR" dirty="0"/>
              <a:t> </a:t>
            </a:r>
            <a:r>
              <a:rPr lang="fr-FR" dirty="0" err="1"/>
              <a:t>augue</a:t>
            </a:r>
            <a:r>
              <a:rPr lang="fr-FR" dirty="0"/>
              <a:t> </a:t>
            </a:r>
            <a:r>
              <a:rPr lang="fr-FR" dirty="0" err="1"/>
              <a:t>consectetur</a:t>
            </a:r>
            <a:r>
              <a:rPr lang="fr-FR" dirty="0"/>
              <a:t>. Nunc </a:t>
            </a:r>
            <a:r>
              <a:rPr lang="fr-FR" dirty="0" err="1"/>
              <a:t>vel</a:t>
            </a:r>
            <a:r>
              <a:rPr lang="fr-FR" dirty="0"/>
              <a:t> </a:t>
            </a:r>
            <a:r>
              <a:rPr lang="fr-FR" dirty="0" err="1"/>
              <a:t>pulvinar</a:t>
            </a:r>
            <a:r>
              <a:rPr lang="fr-FR" dirty="0"/>
              <a:t> ante. Sed </a:t>
            </a:r>
            <a:r>
              <a:rPr lang="fr-FR" dirty="0" err="1"/>
              <a:t>vel</a:t>
            </a:r>
            <a:r>
              <a:rPr lang="fr-FR" dirty="0"/>
              <a:t> </a:t>
            </a:r>
            <a:r>
              <a:rPr lang="fr-FR" dirty="0" err="1"/>
              <a:t>velit</a:t>
            </a:r>
            <a:r>
              <a:rPr lang="fr-FR" dirty="0"/>
              <a:t> </a:t>
            </a:r>
            <a:r>
              <a:rPr lang="fr-FR" dirty="0" err="1"/>
              <a:t>vulputate</a:t>
            </a:r>
            <a:r>
              <a:rPr lang="fr-FR" dirty="0"/>
              <a:t>, </a:t>
            </a:r>
            <a:r>
              <a:rPr lang="fr-FR" dirty="0" err="1"/>
              <a:t>sagittis</a:t>
            </a:r>
            <a:r>
              <a:rPr lang="fr-FR" dirty="0"/>
              <a:t> nunc nec, </a:t>
            </a:r>
            <a:r>
              <a:rPr lang="fr-FR" dirty="0" err="1"/>
              <a:t>faucibus</a:t>
            </a:r>
            <a:r>
              <a:rPr lang="fr-FR" dirty="0"/>
              <a:t> magna. Sed </a:t>
            </a:r>
            <a:r>
              <a:rPr lang="fr-FR" dirty="0" err="1"/>
              <a:t>blandit</a:t>
            </a:r>
            <a:r>
              <a:rPr lang="fr-FR" dirty="0"/>
              <a:t>, </a:t>
            </a:r>
            <a:r>
              <a:rPr lang="fr-FR" dirty="0" err="1"/>
              <a:t>sem</a:t>
            </a:r>
            <a:r>
              <a:rPr lang="fr-FR" dirty="0"/>
              <a:t> </a:t>
            </a:r>
            <a:r>
              <a:rPr lang="fr-FR" dirty="0" err="1"/>
              <a:t>consectetur</a:t>
            </a:r>
            <a:r>
              <a:rPr lang="fr-FR" dirty="0"/>
              <a:t> </a:t>
            </a:r>
            <a:r>
              <a:rPr lang="fr-FR" dirty="0" err="1"/>
              <a:t>viverra</a:t>
            </a:r>
            <a:r>
              <a:rPr lang="fr-FR" dirty="0"/>
              <a:t> </a:t>
            </a:r>
            <a:r>
              <a:rPr lang="fr-FR" dirty="0" err="1"/>
              <a:t>euismod</a:t>
            </a:r>
            <a:r>
              <a:rPr lang="fr-FR" dirty="0"/>
              <a:t>, </a:t>
            </a:r>
            <a:r>
              <a:rPr lang="fr-FR" dirty="0" err="1"/>
              <a:t>velit</a:t>
            </a:r>
            <a:r>
              <a:rPr lang="fr-FR" dirty="0"/>
              <a:t> </a:t>
            </a:r>
            <a:r>
              <a:rPr lang="fr-FR" dirty="0" err="1"/>
              <a:t>nibh</a:t>
            </a:r>
            <a:r>
              <a:rPr lang="fr-FR" dirty="0"/>
              <a:t> </a:t>
            </a:r>
            <a:r>
              <a:rPr lang="fr-FR" dirty="0" err="1"/>
              <a:t>facilisis</a:t>
            </a:r>
            <a:r>
              <a:rPr lang="fr-FR" dirty="0"/>
              <a:t> diam, </a:t>
            </a:r>
            <a:r>
              <a:rPr lang="fr-FR" dirty="0" err="1"/>
              <a:t>sit</a:t>
            </a:r>
            <a:r>
              <a:rPr lang="fr-FR" dirty="0"/>
              <a:t> </a:t>
            </a:r>
            <a:r>
              <a:rPr lang="fr-FR" dirty="0" err="1"/>
              <a:t>amet</a:t>
            </a:r>
            <a:r>
              <a:rPr lang="fr-FR" dirty="0"/>
              <a:t> </a:t>
            </a:r>
            <a:r>
              <a:rPr lang="fr-FR" dirty="0" err="1"/>
              <a:t>blandit</a:t>
            </a:r>
            <a:r>
              <a:rPr lang="fr-FR" dirty="0"/>
              <a:t> </a:t>
            </a:r>
            <a:r>
              <a:rPr lang="fr-FR" dirty="0" err="1"/>
              <a:t>lacus</a:t>
            </a:r>
            <a:r>
              <a:rPr lang="fr-FR" dirty="0"/>
              <a:t> </a:t>
            </a:r>
            <a:r>
              <a:rPr lang="fr-FR" dirty="0" err="1"/>
              <a:t>nulla</a:t>
            </a:r>
            <a:r>
              <a:rPr lang="fr-FR" dirty="0"/>
              <a:t> </a:t>
            </a:r>
            <a:r>
              <a:rPr lang="fr-FR" dirty="0" err="1"/>
              <a:t>sed</a:t>
            </a:r>
            <a:r>
              <a:rPr lang="fr-FR" dirty="0"/>
              <a:t> </a:t>
            </a:r>
            <a:r>
              <a:rPr lang="fr-FR" dirty="0" err="1"/>
              <a:t>metus</a:t>
            </a:r>
            <a:r>
              <a:rPr lang="fr-FR" dirty="0"/>
              <a:t>. </a:t>
            </a:r>
            <a:r>
              <a:rPr lang="fr-FR" dirty="0" err="1"/>
              <a:t>Donec</a:t>
            </a:r>
            <a:r>
              <a:rPr lang="fr-FR" dirty="0"/>
              <a:t> </a:t>
            </a:r>
            <a:r>
              <a:rPr lang="fr-FR" dirty="0" err="1"/>
              <a:t>dictum</a:t>
            </a:r>
            <a:r>
              <a:rPr lang="fr-FR" dirty="0"/>
              <a:t> diam </a:t>
            </a:r>
            <a:r>
              <a:rPr lang="fr-FR" dirty="0" err="1"/>
              <a:t>sed</a:t>
            </a:r>
            <a:r>
              <a:rPr lang="fr-FR" dirty="0"/>
              <a:t> </a:t>
            </a:r>
            <a:r>
              <a:rPr lang="fr-FR" dirty="0" err="1"/>
              <a:t>mauris</a:t>
            </a:r>
            <a:r>
              <a:rPr lang="fr-FR" dirty="0"/>
              <a:t> </a:t>
            </a:r>
            <a:r>
              <a:rPr lang="fr-FR" dirty="0" err="1"/>
              <a:t>vulputate</a:t>
            </a:r>
            <a:r>
              <a:rPr lang="fr-FR" dirty="0"/>
              <a:t>, nec </a:t>
            </a:r>
            <a:r>
              <a:rPr lang="fr-FR" dirty="0" err="1"/>
              <a:t>tempus</a:t>
            </a:r>
            <a:r>
              <a:rPr lang="fr-FR" dirty="0"/>
              <a:t> </a:t>
            </a:r>
            <a:r>
              <a:rPr lang="fr-FR" dirty="0" err="1"/>
              <a:t>nulla</a:t>
            </a:r>
            <a:r>
              <a:rPr lang="fr-FR" dirty="0"/>
              <a:t> </a:t>
            </a:r>
            <a:r>
              <a:rPr lang="fr-FR" dirty="0" err="1"/>
              <a:t>accumsan</a:t>
            </a:r>
            <a:r>
              <a:rPr lang="fr-FR" dirty="0"/>
              <a:t>. </a:t>
            </a:r>
            <a:r>
              <a:rPr lang="fr-FR" dirty="0" err="1"/>
              <a:t>Aliquam</a:t>
            </a:r>
            <a:r>
              <a:rPr lang="fr-FR" dirty="0"/>
              <a:t> </a:t>
            </a:r>
            <a:r>
              <a:rPr lang="fr-FR" dirty="0" err="1"/>
              <a:t>vel</a:t>
            </a:r>
            <a:r>
              <a:rPr lang="fr-FR" dirty="0"/>
              <a:t> </a:t>
            </a:r>
            <a:r>
              <a:rPr lang="fr-FR" dirty="0" err="1"/>
              <a:t>dapibus</a:t>
            </a:r>
            <a:r>
              <a:rPr lang="fr-FR" dirty="0"/>
              <a:t> </a:t>
            </a:r>
            <a:r>
              <a:rPr lang="fr-FR" dirty="0" err="1"/>
              <a:t>enim</a:t>
            </a:r>
            <a:r>
              <a:rPr lang="fr-FR" dirty="0"/>
              <a:t>. </a:t>
            </a:r>
            <a:r>
              <a:rPr lang="fr-FR" dirty="0" err="1"/>
              <a:t>Praesent</a:t>
            </a:r>
            <a:r>
              <a:rPr lang="fr-FR" dirty="0"/>
              <a:t> ante erat, </a:t>
            </a:r>
            <a:r>
              <a:rPr lang="fr-FR" dirty="0" err="1"/>
              <a:t>ullamcorper</a:t>
            </a:r>
            <a:r>
              <a:rPr lang="fr-FR" dirty="0"/>
              <a:t> ut </a:t>
            </a:r>
            <a:r>
              <a:rPr lang="fr-FR" dirty="0" err="1"/>
              <a:t>nisl</a:t>
            </a:r>
            <a:r>
              <a:rPr lang="fr-FR" dirty="0"/>
              <a:t> </a:t>
            </a:r>
            <a:r>
              <a:rPr lang="fr-FR" dirty="0" err="1"/>
              <a:t>vel</a:t>
            </a:r>
            <a:r>
              <a:rPr lang="fr-FR" dirty="0"/>
              <a:t>, </a:t>
            </a:r>
            <a:r>
              <a:rPr lang="fr-FR" dirty="0" err="1"/>
              <a:t>dignissim</a:t>
            </a:r>
            <a:r>
              <a:rPr lang="fr-FR" dirty="0"/>
              <a:t> </a:t>
            </a:r>
            <a:r>
              <a:rPr lang="fr-FR" dirty="0" err="1"/>
              <a:t>convallis</a:t>
            </a:r>
            <a:r>
              <a:rPr lang="fr-FR" dirty="0"/>
              <a:t> erat. </a:t>
            </a:r>
            <a:r>
              <a:rPr lang="fr-FR" dirty="0" err="1"/>
              <a:t>Maecenas</a:t>
            </a:r>
            <a:r>
              <a:rPr lang="fr-FR" dirty="0"/>
              <a:t> tristique </a:t>
            </a:r>
            <a:r>
              <a:rPr lang="fr-FR" dirty="0" err="1"/>
              <a:t>tellus</a:t>
            </a:r>
            <a:r>
              <a:rPr lang="fr-FR" dirty="0"/>
              <a:t> vitae </a:t>
            </a:r>
            <a:r>
              <a:rPr lang="fr-FR" dirty="0" err="1"/>
              <a:t>tincidunt</a:t>
            </a:r>
            <a:r>
              <a:rPr lang="fr-FR" dirty="0"/>
              <a:t> pretium. </a:t>
            </a:r>
            <a:r>
              <a:rPr lang="fr-FR" dirty="0" err="1"/>
              <a:t>Donec</a:t>
            </a:r>
            <a:r>
              <a:rPr lang="fr-FR" dirty="0"/>
              <a:t> </a:t>
            </a:r>
            <a:r>
              <a:rPr lang="fr-FR" dirty="0" err="1"/>
              <a:t>tincidunt</a:t>
            </a:r>
            <a:r>
              <a:rPr lang="fr-FR" dirty="0"/>
              <a:t>, </a:t>
            </a:r>
            <a:r>
              <a:rPr lang="fr-FR" dirty="0" err="1"/>
              <a:t>metus</a:t>
            </a:r>
            <a:r>
              <a:rPr lang="fr-FR" dirty="0"/>
              <a:t> </a:t>
            </a:r>
            <a:r>
              <a:rPr lang="fr-FR" dirty="0" err="1"/>
              <a:t>sit</a:t>
            </a:r>
            <a:r>
              <a:rPr lang="fr-FR" dirty="0"/>
              <a:t> </a:t>
            </a:r>
            <a:r>
              <a:rPr lang="fr-FR" dirty="0" err="1"/>
              <a:t>amet</a:t>
            </a:r>
            <a:r>
              <a:rPr lang="fr-FR" dirty="0"/>
              <a:t> </a:t>
            </a:r>
            <a:r>
              <a:rPr lang="fr-FR" dirty="0" err="1"/>
              <a:t>volutpat</a:t>
            </a:r>
            <a:r>
              <a:rPr lang="fr-FR" dirty="0"/>
              <a:t> </a:t>
            </a:r>
            <a:r>
              <a:rPr lang="fr-FR" dirty="0" err="1"/>
              <a:t>eleifend</a:t>
            </a:r>
            <a:r>
              <a:rPr lang="fr-FR" dirty="0"/>
              <a:t>, </a:t>
            </a:r>
            <a:r>
              <a:rPr lang="fr-FR" dirty="0" err="1"/>
              <a:t>dolor</a:t>
            </a:r>
            <a:r>
              <a:rPr lang="fr-FR" dirty="0"/>
              <a:t> ex semper </a:t>
            </a:r>
            <a:r>
              <a:rPr lang="fr-FR" dirty="0" err="1"/>
              <a:t>augue</a:t>
            </a:r>
            <a:r>
              <a:rPr lang="fr-FR" dirty="0"/>
              <a:t>, et </a:t>
            </a:r>
            <a:r>
              <a:rPr lang="fr-FR" dirty="0" err="1"/>
              <a:t>tincidunt</a:t>
            </a:r>
            <a:r>
              <a:rPr lang="fr-FR" dirty="0"/>
              <a:t> </a:t>
            </a:r>
            <a:r>
              <a:rPr lang="fr-FR" dirty="0" err="1"/>
              <a:t>eros</a:t>
            </a:r>
            <a:r>
              <a:rPr lang="fr-FR" dirty="0"/>
              <a:t> </a:t>
            </a:r>
            <a:r>
              <a:rPr lang="fr-FR" dirty="0" err="1"/>
              <a:t>tortor</a:t>
            </a:r>
            <a:r>
              <a:rPr lang="fr-FR" dirty="0"/>
              <a:t> id </a:t>
            </a:r>
            <a:r>
              <a:rPr lang="fr-FR" dirty="0" err="1"/>
              <a:t>nulla</a:t>
            </a:r>
            <a:r>
              <a:rPr lang="fr-FR" dirty="0"/>
              <a:t>. Ut </a:t>
            </a:r>
            <a:r>
              <a:rPr lang="fr-FR" dirty="0" err="1"/>
              <a:t>venenatis</a:t>
            </a:r>
            <a:r>
              <a:rPr lang="fr-FR" dirty="0"/>
              <a:t> </a:t>
            </a:r>
            <a:r>
              <a:rPr lang="fr-FR" dirty="0" err="1"/>
              <a:t>interdum</a:t>
            </a:r>
            <a:r>
              <a:rPr lang="fr-FR" dirty="0"/>
              <a:t> </a:t>
            </a:r>
            <a:r>
              <a:rPr lang="fr-FR" dirty="0" err="1"/>
              <a:t>ligula</a:t>
            </a:r>
            <a:r>
              <a:rPr lang="fr-FR" dirty="0"/>
              <a:t> </a:t>
            </a:r>
            <a:r>
              <a:rPr lang="fr-FR" dirty="0" err="1"/>
              <a:t>quis</a:t>
            </a:r>
            <a:r>
              <a:rPr lang="fr-FR" dirty="0"/>
              <a:t> </a:t>
            </a:r>
            <a:r>
              <a:rPr lang="fr-FR" dirty="0" err="1"/>
              <a:t>aliquet</a:t>
            </a:r>
            <a:r>
              <a:rPr lang="fr-FR" dirty="0"/>
              <a:t>. Duis </a:t>
            </a:r>
            <a:r>
              <a:rPr lang="fr-FR" dirty="0" err="1"/>
              <a:t>dignissim</a:t>
            </a:r>
            <a:r>
              <a:rPr lang="fr-FR" dirty="0"/>
              <a:t> </a:t>
            </a:r>
            <a:r>
              <a:rPr lang="fr-FR" dirty="0" err="1"/>
              <a:t>dolor</a:t>
            </a:r>
            <a:r>
              <a:rPr lang="fr-FR" dirty="0"/>
              <a:t> a </a:t>
            </a:r>
            <a:r>
              <a:rPr lang="fr-FR" dirty="0" err="1"/>
              <a:t>nisi</a:t>
            </a:r>
            <a:r>
              <a:rPr lang="fr-FR" dirty="0"/>
              <a:t> </a:t>
            </a:r>
            <a:r>
              <a:rPr lang="fr-FR" dirty="0" err="1"/>
              <a:t>placerat</a:t>
            </a:r>
            <a:r>
              <a:rPr lang="fr-FR" dirty="0"/>
              <a:t>, </a:t>
            </a:r>
            <a:r>
              <a:rPr lang="fr-FR" dirty="0" err="1"/>
              <a:t>eget</a:t>
            </a:r>
            <a:r>
              <a:rPr lang="fr-FR" dirty="0"/>
              <a:t> </a:t>
            </a:r>
            <a:r>
              <a:rPr lang="fr-FR" dirty="0" err="1"/>
              <a:t>ullamcorper</a:t>
            </a:r>
            <a:r>
              <a:rPr lang="fr-FR" dirty="0"/>
              <a:t> </a:t>
            </a:r>
            <a:r>
              <a:rPr lang="fr-FR" dirty="0" err="1"/>
              <a:t>urna</a:t>
            </a:r>
            <a:r>
              <a:rPr lang="fr-FR" dirty="0"/>
              <a:t> </a:t>
            </a:r>
            <a:r>
              <a:rPr lang="fr-FR" dirty="0" err="1"/>
              <a:t>dignissim</a:t>
            </a:r>
            <a:r>
              <a:rPr lang="fr-FR" dirty="0"/>
              <a:t>. Nam </a:t>
            </a:r>
            <a:r>
              <a:rPr lang="fr-FR" dirty="0" err="1"/>
              <a:t>auctor</a:t>
            </a:r>
            <a:r>
              <a:rPr lang="fr-FR" dirty="0"/>
              <a:t> </a:t>
            </a:r>
            <a:r>
              <a:rPr lang="fr-FR" dirty="0" err="1"/>
              <a:t>augue</a:t>
            </a:r>
            <a:r>
              <a:rPr lang="fr-FR" dirty="0"/>
              <a:t> non </a:t>
            </a:r>
            <a:r>
              <a:rPr lang="fr-FR" dirty="0" err="1"/>
              <a:t>hendrerit</a:t>
            </a:r>
            <a:r>
              <a:rPr lang="fr-FR" dirty="0"/>
              <a:t> </a:t>
            </a:r>
            <a:r>
              <a:rPr lang="fr-FR" dirty="0" err="1"/>
              <a:t>mattis</a:t>
            </a:r>
            <a:r>
              <a:rPr lang="fr-FR" dirty="0"/>
              <a:t>. In est </a:t>
            </a:r>
            <a:r>
              <a:rPr lang="fr-FR" dirty="0" err="1"/>
              <a:t>nulla</a:t>
            </a:r>
            <a:r>
              <a:rPr lang="fr-FR" dirty="0"/>
              <a:t>, </a:t>
            </a:r>
            <a:r>
              <a:rPr lang="fr-FR" dirty="0" err="1"/>
              <a:t>aliquet</a:t>
            </a:r>
            <a:r>
              <a:rPr lang="fr-FR" dirty="0"/>
              <a:t> a </a:t>
            </a:r>
            <a:r>
              <a:rPr lang="fr-FR" dirty="0" err="1"/>
              <a:t>convallis</a:t>
            </a:r>
            <a:r>
              <a:rPr lang="fr-FR" dirty="0"/>
              <a:t> </a:t>
            </a:r>
            <a:r>
              <a:rPr lang="fr-FR" dirty="0" err="1"/>
              <a:t>quis</a:t>
            </a:r>
            <a:r>
              <a:rPr lang="fr-FR" dirty="0"/>
              <a:t>, </a:t>
            </a:r>
            <a:r>
              <a:rPr lang="fr-FR" dirty="0" err="1"/>
              <a:t>vehicula</a:t>
            </a:r>
            <a:r>
              <a:rPr lang="fr-FR" dirty="0"/>
              <a:t> a nunc. </a:t>
            </a:r>
            <a:r>
              <a:rPr lang="fr-FR" dirty="0" err="1"/>
              <a:t>Nullam</a:t>
            </a:r>
            <a:r>
              <a:rPr lang="fr-FR" dirty="0"/>
              <a:t> </a:t>
            </a:r>
            <a:r>
              <a:rPr lang="fr-FR" dirty="0" err="1"/>
              <a:t>mattis</a:t>
            </a:r>
            <a:r>
              <a:rPr lang="fr-FR" dirty="0"/>
              <a:t> vitae </a:t>
            </a:r>
            <a:r>
              <a:rPr lang="fr-FR" dirty="0" err="1"/>
              <a:t>nisi</a:t>
            </a:r>
            <a:r>
              <a:rPr lang="fr-FR" dirty="0"/>
              <a:t> ut </a:t>
            </a:r>
            <a:r>
              <a:rPr lang="fr-FR" dirty="0" err="1"/>
              <a:t>iaculis</a:t>
            </a:r>
            <a:r>
              <a:rPr lang="fr-FR" dirty="0"/>
              <a:t>. </a:t>
            </a:r>
            <a:r>
              <a:rPr lang="fr-FR" dirty="0" err="1"/>
              <a:t>Donec</a:t>
            </a:r>
            <a:r>
              <a:rPr lang="fr-FR" dirty="0"/>
              <a:t> nec diam ut </a:t>
            </a:r>
            <a:r>
              <a:rPr lang="fr-FR" dirty="0" err="1"/>
              <a:t>felis</a:t>
            </a:r>
            <a:r>
              <a:rPr lang="fr-FR" dirty="0"/>
              <a:t> </a:t>
            </a:r>
            <a:r>
              <a:rPr lang="fr-FR" dirty="0" err="1"/>
              <a:t>congue</a:t>
            </a:r>
            <a:r>
              <a:rPr lang="fr-FR" dirty="0"/>
              <a:t> </a:t>
            </a:r>
            <a:r>
              <a:rPr lang="fr-FR" dirty="0" err="1"/>
              <a:t>ullamcorper</a:t>
            </a:r>
            <a:r>
              <a:rPr lang="fr-FR" dirty="0"/>
              <a:t>. </a:t>
            </a:r>
          </a:p>
          <a:p>
            <a:endParaRPr lang="fr-FR" dirty="0"/>
          </a:p>
        </p:txBody>
      </p:sp>
      <p:sp>
        <p:nvSpPr>
          <p:cNvPr id="3" name="Title 2"/>
          <p:cNvSpPr>
            <a:spLocks noGrp="1"/>
          </p:cNvSpPr>
          <p:nvPr>
            <p:ph type="title"/>
          </p:nvPr>
        </p:nvSpPr>
        <p:spPr/>
        <p:txBody>
          <a:bodyPr/>
          <a:lstStyle/>
          <a:p>
            <a:r>
              <a:rPr lang="fr-FR" dirty="0" smtClean="0"/>
              <a:t>Kits usable </a:t>
            </a:r>
            <a:r>
              <a:rPr lang="fr-FR" dirty="0" err="1" smtClean="0"/>
              <a:t>with</a:t>
            </a:r>
            <a:r>
              <a:rPr lang="fr-FR" dirty="0" smtClean="0"/>
              <a:t> Atmel Studio</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00723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fr-FR" dirty="0"/>
          </a:p>
        </p:txBody>
      </p:sp>
      <p:sp>
        <p:nvSpPr>
          <p:cNvPr id="3" name="Title 2"/>
          <p:cNvSpPr>
            <a:spLocks noGrp="1"/>
          </p:cNvSpPr>
          <p:nvPr>
            <p:ph type="title"/>
          </p:nvPr>
        </p:nvSpPr>
        <p:spPr/>
        <p:txBody>
          <a:bodyPr/>
          <a:lstStyle/>
          <a:p>
            <a:r>
              <a:rPr lang="en-US" dirty="0" err="1"/>
              <a:t>Xplained</a:t>
            </a:r>
            <a:r>
              <a:rPr lang="en-US" dirty="0"/>
              <a:t> Pro Extension header pinout</a:t>
            </a:r>
            <a:endParaRPr lang="fr-FR" dirty="0"/>
          </a:p>
        </p:txBody>
      </p:sp>
      <p:sp>
        <p:nvSpPr>
          <p:cNvPr id="4" name="Text Placeholder 3"/>
          <p:cNvSpPr>
            <a:spLocks noGrp="1"/>
          </p:cNvSpPr>
          <p:nvPr>
            <p:ph type="body" sz="quarter" idx="14"/>
          </p:nvPr>
        </p:nvSpPr>
        <p:spPr/>
        <p:txBody>
          <a:bodyPr/>
          <a:lstStyle/>
          <a:p>
            <a:endParaRPr lang="fr-FR"/>
          </a:p>
        </p:txBody>
      </p:sp>
      <p:pic>
        <p:nvPicPr>
          <p:cNvPr id="5" name="Shape 385"/>
          <p:cNvPicPr preferRelativeResize="0"/>
          <p:nvPr/>
        </p:nvPicPr>
        <p:blipFill>
          <a:blip r:embed="rId2">
            <a:alphaModFix/>
          </a:blip>
          <a:stretch>
            <a:fillRect/>
          </a:stretch>
        </p:blipFill>
        <p:spPr>
          <a:xfrm rot="-4111146">
            <a:off x="3710958" y="3476472"/>
            <a:ext cx="1526631" cy="1389203"/>
          </a:xfrm>
          <a:prstGeom prst="rect">
            <a:avLst/>
          </a:prstGeom>
          <a:noFill/>
          <a:ln>
            <a:noFill/>
          </a:ln>
        </p:spPr>
      </p:pic>
      <p:pic>
        <p:nvPicPr>
          <p:cNvPr id="6" name="table"/>
          <p:cNvPicPr>
            <a:picLocks noChangeAspect="1"/>
          </p:cNvPicPr>
          <p:nvPr/>
        </p:nvPicPr>
        <p:blipFill>
          <a:blip r:embed="rId3"/>
          <a:stretch>
            <a:fillRect/>
          </a:stretch>
        </p:blipFill>
        <p:spPr>
          <a:xfrm>
            <a:off x="2427312" y="2743200"/>
            <a:ext cx="4289375" cy="3055320"/>
          </a:xfrm>
          <a:prstGeom prst="rect">
            <a:avLst/>
          </a:prstGeom>
        </p:spPr>
      </p:pic>
    </p:spTree>
    <p:extLst>
      <p:ext uri="{BB962C8B-B14F-4D97-AF65-F5344CB8AC3E}">
        <p14:creationId xmlns:p14="http://schemas.microsoft.com/office/powerpoint/2010/main" val="1328835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14446" y="1428750"/>
            <a:ext cx="752475" cy="1238250"/>
          </a:xfrm>
          <a:prstGeom prst="rect">
            <a:avLst/>
          </a:prstGeom>
        </p:spPr>
      </p:pic>
      <p:sp>
        <p:nvSpPr>
          <p:cNvPr id="13" name="Title 12"/>
          <p:cNvSpPr>
            <a:spLocks noGrp="1"/>
          </p:cNvSpPr>
          <p:nvPr>
            <p:ph type="title"/>
          </p:nvPr>
        </p:nvSpPr>
        <p:spPr/>
        <p:txBody>
          <a:bodyPr/>
          <a:lstStyle/>
          <a:p>
            <a:r>
              <a:rPr lang="en-US" dirty="0" smtClean="0"/>
              <a:t>SAM4E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Atmel Studio/Software Framework pinout</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4"/>
          <a:stretch>
            <a:fillRect/>
          </a:stretch>
        </p:blipFill>
        <p:spPr>
          <a:xfrm>
            <a:off x="5119071" y="3390900"/>
            <a:ext cx="57150" cy="76200"/>
          </a:xfrm>
          <a:prstGeom prst="rect">
            <a:avLst/>
          </a:prstGeom>
        </p:spPr>
      </p:pic>
      <p:pic>
        <p:nvPicPr>
          <p:cNvPr id="2" name="Picture 1"/>
          <p:cNvPicPr>
            <a:picLocks noChangeAspect="1"/>
          </p:cNvPicPr>
          <p:nvPr/>
        </p:nvPicPr>
        <p:blipFill>
          <a:blip r:embed="rId5"/>
          <a:stretch>
            <a:fillRect/>
          </a:stretch>
        </p:blipFill>
        <p:spPr>
          <a:xfrm>
            <a:off x="914400" y="1665376"/>
            <a:ext cx="4953178" cy="4430624"/>
          </a:xfrm>
          <a:prstGeom prst="rect">
            <a:avLst/>
          </a:prstGeom>
        </p:spPr>
      </p:pic>
      <p:cxnSp>
        <p:nvCxnSpPr>
          <p:cNvPr id="43" name="Straight Connector 42"/>
          <p:cNvCxnSpPr/>
          <p:nvPr/>
        </p:nvCxnSpPr>
        <p:spPr>
          <a:xfrm>
            <a:off x="6756555" y="301368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846343" y="301368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15453" y="312321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846343" y="312321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711030" y="323037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46346" y="323037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315456" y="333991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46346" y="333991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716518" y="344680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851834" y="344680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320944" y="355633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851834" y="355633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716521" y="366349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851837" y="366349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20947" y="377303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851837" y="377303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04253" y="29422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60" name="TextBox 59"/>
          <p:cNvSpPr txBox="1"/>
          <p:nvPr/>
        </p:nvSpPr>
        <p:spPr>
          <a:xfrm>
            <a:off x="5909646" y="348278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61" name="TextBox 60"/>
          <p:cNvSpPr txBox="1"/>
          <p:nvPr/>
        </p:nvSpPr>
        <p:spPr>
          <a:xfrm>
            <a:off x="7414969" y="294393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62" name="TextBox 61"/>
          <p:cNvSpPr txBox="1"/>
          <p:nvPr/>
        </p:nvSpPr>
        <p:spPr>
          <a:xfrm>
            <a:off x="7414969" y="315461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63" name="TextBox 62"/>
          <p:cNvSpPr txBox="1"/>
          <p:nvPr/>
        </p:nvSpPr>
        <p:spPr>
          <a:xfrm>
            <a:off x="6915681" y="304800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64" name="TextBox 63"/>
          <p:cNvSpPr txBox="1"/>
          <p:nvPr/>
        </p:nvSpPr>
        <p:spPr>
          <a:xfrm>
            <a:off x="6915681" y="326890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65" name="TextBox 64"/>
          <p:cNvSpPr txBox="1"/>
          <p:nvPr/>
        </p:nvSpPr>
        <p:spPr>
          <a:xfrm>
            <a:off x="7414969" y="337305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66" name="TextBox 65"/>
          <p:cNvSpPr txBox="1"/>
          <p:nvPr/>
        </p:nvSpPr>
        <p:spPr>
          <a:xfrm>
            <a:off x="7414969" y="359324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67" name="TextBox 66"/>
          <p:cNvSpPr txBox="1"/>
          <p:nvPr/>
        </p:nvSpPr>
        <p:spPr>
          <a:xfrm>
            <a:off x="5909646" y="304800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68" name="TextBox 67"/>
          <p:cNvSpPr txBox="1"/>
          <p:nvPr/>
        </p:nvSpPr>
        <p:spPr>
          <a:xfrm>
            <a:off x="6404253" y="316146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69" name="TextBox 68"/>
          <p:cNvSpPr txBox="1"/>
          <p:nvPr/>
        </p:nvSpPr>
        <p:spPr>
          <a:xfrm>
            <a:off x="5909646" y="3271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70" name="TextBox 69"/>
          <p:cNvSpPr txBox="1"/>
          <p:nvPr/>
        </p:nvSpPr>
        <p:spPr>
          <a:xfrm>
            <a:off x="5909646" y="370536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71" name="TextBox 70"/>
          <p:cNvSpPr txBox="1"/>
          <p:nvPr/>
        </p:nvSpPr>
        <p:spPr>
          <a:xfrm>
            <a:off x="6404253" y="35870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72" name="TextBox 71"/>
          <p:cNvSpPr txBox="1"/>
          <p:nvPr/>
        </p:nvSpPr>
        <p:spPr>
          <a:xfrm>
            <a:off x="6915681" y="348366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73" name="TextBox 72"/>
          <p:cNvSpPr txBox="1"/>
          <p:nvPr/>
        </p:nvSpPr>
        <p:spPr>
          <a:xfrm>
            <a:off x="6915681" y="370146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74" name="TextBox 73"/>
          <p:cNvSpPr txBox="1"/>
          <p:nvPr/>
        </p:nvSpPr>
        <p:spPr>
          <a:xfrm>
            <a:off x="6404253" y="337652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pic>
        <p:nvPicPr>
          <p:cNvPr id="75" name="Picture 74"/>
          <p:cNvPicPr>
            <a:picLocks noChangeAspect="1"/>
          </p:cNvPicPr>
          <p:nvPr/>
        </p:nvPicPr>
        <p:blipFill>
          <a:blip r:embed="rId4"/>
          <a:stretch>
            <a:fillRect/>
          </a:stretch>
        </p:blipFill>
        <p:spPr>
          <a:xfrm>
            <a:off x="5098158" y="4857097"/>
            <a:ext cx="57150" cy="76200"/>
          </a:xfrm>
          <a:prstGeom prst="rect">
            <a:avLst/>
          </a:prstGeom>
        </p:spPr>
      </p:pic>
      <p:pic>
        <p:nvPicPr>
          <p:cNvPr id="108" name="Picture 107"/>
          <p:cNvPicPr>
            <a:picLocks noChangeAspect="1"/>
          </p:cNvPicPr>
          <p:nvPr/>
        </p:nvPicPr>
        <p:blipFill>
          <a:blip r:embed="rId4"/>
          <a:stretch>
            <a:fillRect/>
          </a:stretch>
        </p:blipFill>
        <p:spPr>
          <a:xfrm>
            <a:off x="6142551" y="2104146"/>
            <a:ext cx="57150" cy="76200"/>
          </a:xfrm>
          <a:prstGeom prst="rect">
            <a:avLst/>
          </a:prstGeom>
        </p:spPr>
      </p:pic>
      <p:cxnSp>
        <p:nvCxnSpPr>
          <p:cNvPr id="141" name="Straight Connector 140"/>
          <p:cNvCxnSpPr>
            <a:endCxn id="142" idx="2"/>
          </p:cNvCxnSpPr>
          <p:nvPr/>
        </p:nvCxnSpPr>
        <p:spPr>
          <a:xfrm flipV="1">
            <a:off x="4993934" y="1600200"/>
            <a:ext cx="458512" cy="267658"/>
          </a:xfrm>
          <a:prstGeom prst="bentConnector2">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919046" y="1346487"/>
            <a:ext cx="10668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Embedded </a:t>
            </a:r>
            <a:r>
              <a:rPr lang="fr-FR" sz="800" dirty="0" smtClean="0">
                <a:solidFill>
                  <a:schemeClr val="bg1">
                    <a:lumMod val="75000"/>
                  </a:schemeClr>
                </a:solidFill>
              </a:rPr>
              <a:t>Debugger</a:t>
            </a:r>
            <a:endParaRPr lang="fr-FR" sz="800" dirty="0">
              <a:solidFill>
                <a:schemeClr val="bg1">
                  <a:lumMod val="75000"/>
                </a:schemeClr>
              </a:solidFill>
            </a:endParaRPr>
          </a:p>
        </p:txBody>
      </p:sp>
      <p:sp>
        <p:nvSpPr>
          <p:cNvPr id="146" name="TextBox 145"/>
          <p:cNvSpPr txBox="1"/>
          <p:nvPr/>
        </p:nvSpPr>
        <p:spPr>
          <a:xfrm>
            <a:off x="5696942" y="3962400"/>
            <a:ext cx="1014087" cy="29822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2Gb </a:t>
            </a:r>
          </a:p>
          <a:p>
            <a:r>
              <a:rPr lang="fr-FR" sz="800" dirty="0" err="1" smtClean="0">
                <a:solidFill>
                  <a:schemeClr val="bg1">
                    <a:lumMod val="75000"/>
                  </a:schemeClr>
                </a:solidFill>
              </a:rPr>
              <a:t>NANDFlash</a:t>
            </a:r>
            <a:r>
              <a:rPr lang="fr-FR" sz="800" dirty="0" smtClean="0">
                <a:solidFill>
                  <a:schemeClr val="bg1">
                    <a:lumMod val="75000"/>
                  </a:schemeClr>
                </a:solidFill>
              </a:rPr>
              <a:t> (EBI)</a:t>
            </a:r>
            <a:endParaRPr lang="fr-FR" sz="800" dirty="0">
              <a:solidFill>
                <a:schemeClr val="bg1">
                  <a:lumMod val="75000"/>
                </a:schemeClr>
              </a:solidFill>
            </a:endParaRPr>
          </a:p>
        </p:txBody>
      </p:sp>
      <p:cxnSp>
        <p:nvCxnSpPr>
          <p:cNvPr id="147" name="Straight Connector 146"/>
          <p:cNvCxnSpPr/>
          <p:nvPr/>
        </p:nvCxnSpPr>
        <p:spPr>
          <a:xfrm>
            <a:off x="4270076" y="1598160"/>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3892076" y="1346487"/>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SW0 </a:t>
            </a:r>
            <a:endParaRPr lang="fr-FR" sz="800" dirty="0">
              <a:solidFill>
                <a:schemeClr val="bg1">
                  <a:lumMod val="75000"/>
                </a:schemeClr>
              </a:solidFill>
            </a:endParaRPr>
          </a:p>
          <a:p>
            <a:pPr algn="ctr"/>
            <a:r>
              <a:rPr lang="fr-FR" sz="800" dirty="0" smtClean="0">
                <a:solidFill>
                  <a:schemeClr val="bg1">
                    <a:lumMod val="75000"/>
                  </a:schemeClr>
                </a:solidFill>
              </a:rPr>
              <a:t>(PA02)</a:t>
            </a:r>
            <a:endParaRPr lang="fr-FR" sz="800" dirty="0">
              <a:solidFill>
                <a:schemeClr val="bg1">
                  <a:lumMod val="75000"/>
                </a:schemeClr>
              </a:solidFill>
            </a:endParaRPr>
          </a:p>
        </p:txBody>
      </p:sp>
      <p:sp>
        <p:nvSpPr>
          <p:cNvPr id="157" name="TextBox 156"/>
          <p:cNvSpPr txBox="1"/>
          <p:nvPr/>
        </p:nvSpPr>
        <p:spPr>
          <a:xfrm>
            <a:off x="2861646" y="6096000"/>
            <a:ext cx="756000" cy="381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 x 512K</a:t>
            </a:r>
          </a:p>
          <a:p>
            <a:r>
              <a:rPr lang="fr-FR" sz="800" dirty="0" smtClean="0">
                <a:solidFill>
                  <a:schemeClr val="bg1">
                    <a:lumMod val="75000"/>
                  </a:schemeClr>
                </a:solidFill>
              </a:rPr>
              <a:t>SRAM (SMC)</a:t>
            </a:r>
            <a:endParaRPr lang="fr-FR" sz="800" dirty="0">
              <a:solidFill>
                <a:schemeClr val="bg1">
                  <a:lumMod val="75000"/>
                </a:schemeClr>
              </a:solidFill>
            </a:endParaRPr>
          </a:p>
        </p:txBody>
      </p:sp>
      <p:cxnSp>
        <p:nvCxnSpPr>
          <p:cNvPr id="158" name="Straight Connector 157"/>
          <p:cNvCxnSpPr/>
          <p:nvPr/>
        </p:nvCxnSpPr>
        <p:spPr>
          <a:xfrm flipH="1" flipV="1">
            <a:off x="4648076" y="4114800"/>
            <a:ext cx="1048866"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3242646" y="4983248"/>
            <a:ext cx="0" cy="111275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6" name="Bent Arrow 165"/>
          <p:cNvSpPr/>
          <p:nvPr/>
        </p:nvSpPr>
        <p:spPr>
          <a:xfrm>
            <a:off x="4270076" y="2018707"/>
            <a:ext cx="1907763" cy="3484934"/>
          </a:xfrm>
          <a:prstGeom prst="bentArrow">
            <a:avLst>
              <a:gd name="adj1" fmla="val 8205"/>
              <a:gd name="adj2" fmla="val 12246"/>
              <a:gd name="adj3" fmla="val 14062"/>
              <a:gd name="adj4" fmla="val 2709"/>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cxnSp>
        <p:nvCxnSpPr>
          <p:cNvPr id="167" name="Straight Connector 166"/>
          <p:cNvCxnSpPr/>
          <p:nvPr/>
        </p:nvCxnSpPr>
        <p:spPr>
          <a:xfrm>
            <a:off x="7800948" y="173047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890736" y="173047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359846" y="184000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890736" y="184000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755423" y="194716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890739" y="194716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7359849" y="205670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6890739" y="205670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7760911" y="216359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896227" y="216359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365337" y="227312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896227" y="227312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7760914" y="23802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896230" y="23802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7365340" y="24898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6230" y="24898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83" name="TextBox 182"/>
          <p:cNvSpPr txBox="1"/>
          <p:nvPr/>
        </p:nvSpPr>
        <p:spPr>
          <a:xfrm>
            <a:off x="7448646" y="16590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184" name="TextBox 183"/>
          <p:cNvSpPr txBox="1"/>
          <p:nvPr/>
        </p:nvSpPr>
        <p:spPr>
          <a:xfrm>
            <a:off x="6954039" y="21995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185" name="TextBox 184"/>
          <p:cNvSpPr txBox="1"/>
          <p:nvPr/>
        </p:nvSpPr>
        <p:spPr>
          <a:xfrm>
            <a:off x="8459362" y="166072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186" name="TextBox 185"/>
          <p:cNvSpPr txBox="1"/>
          <p:nvPr/>
        </p:nvSpPr>
        <p:spPr>
          <a:xfrm>
            <a:off x="8459362" y="187139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187" name="TextBox 186"/>
          <p:cNvSpPr txBox="1"/>
          <p:nvPr/>
        </p:nvSpPr>
        <p:spPr>
          <a:xfrm>
            <a:off x="7960074" y="176478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188" name="TextBox 187"/>
          <p:cNvSpPr txBox="1"/>
          <p:nvPr/>
        </p:nvSpPr>
        <p:spPr>
          <a:xfrm>
            <a:off x="7960074" y="198569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189" name="TextBox 188"/>
          <p:cNvSpPr txBox="1"/>
          <p:nvPr/>
        </p:nvSpPr>
        <p:spPr>
          <a:xfrm>
            <a:off x="8459362" y="20898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190" name="TextBox 189"/>
          <p:cNvSpPr txBox="1"/>
          <p:nvPr/>
        </p:nvSpPr>
        <p:spPr>
          <a:xfrm>
            <a:off x="8459362" y="23100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191" name="TextBox 190"/>
          <p:cNvSpPr txBox="1"/>
          <p:nvPr/>
        </p:nvSpPr>
        <p:spPr>
          <a:xfrm>
            <a:off x="6954039" y="17647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192" name="TextBox 191"/>
          <p:cNvSpPr txBox="1"/>
          <p:nvPr/>
        </p:nvSpPr>
        <p:spPr>
          <a:xfrm>
            <a:off x="7448646" y="187824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193" name="TextBox 192"/>
          <p:cNvSpPr txBox="1"/>
          <p:nvPr/>
        </p:nvSpPr>
        <p:spPr>
          <a:xfrm>
            <a:off x="6954039" y="19883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194" name="TextBox 193"/>
          <p:cNvSpPr txBox="1"/>
          <p:nvPr/>
        </p:nvSpPr>
        <p:spPr>
          <a:xfrm>
            <a:off x="6954039" y="242215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195" name="TextBox 194"/>
          <p:cNvSpPr txBox="1"/>
          <p:nvPr/>
        </p:nvSpPr>
        <p:spPr>
          <a:xfrm>
            <a:off x="7448646" y="230385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196" name="TextBox 195"/>
          <p:cNvSpPr txBox="1"/>
          <p:nvPr/>
        </p:nvSpPr>
        <p:spPr>
          <a:xfrm>
            <a:off x="7960074" y="22004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197" name="TextBox 196"/>
          <p:cNvSpPr txBox="1"/>
          <p:nvPr/>
        </p:nvSpPr>
        <p:spPr>
          <a:xfrm>
            <a:off x="7960074" y="24182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198" name="TextBox 197"/>
          <p:cNvSpPr txBox="1"/>
          <p:nvPr/>
        </p:nvSpPr>
        <p:spPr>
          <a:xfrm>
            <a:off x="7448646" y="20933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cxnSp>
        <p:nvCxnSpPr>
          <p:cNvPr id="199" name="Straight Connector 198"/>
          <p:cNvCxnSpPr/>
          <p:nvPr/>
        </p:nvCxnSpPr>
        <p:spPr>
          <a:xfrm>
            <a:off x="6756555" y="44857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5846343" y="44857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6315453" y="45953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5846343" y="45953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6711030" y="470248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846346" y="470248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6315456" y="481201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846346" y="481201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6716518" y="491890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5851834" y="491890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6320944" y="502844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5851834" y="502844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6716521" y="513560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5851837" y="513560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6320947" y="524513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5851837" y="524513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6404253" y="44143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216" name="TextBox 215"/>
          <p:cNvSpPr txBox="1"/>
          <p:nvPr/>
        </p:nvSpPr>
        <p:spPr>
          <a:xfrm>
            <a:off x="5909646" y="495489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217" name="TextBox 216"/>
          <p:cNvSpPr txBox="1"/>
          <p:nvPr/>
        </p:nvSpPr>
        <p:spPr>
          <a:xfrm>
            <a:off x="7414969" y="441604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218" name="TextBox 217"/>
          <p:cNvSpPr txBox="1"/>
          <p:nvPr/>
        </p:nvSpPr>
        <p:spPr>
          <a:xfrm>
            <a:off x="7414969" y="462671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219" name="TextBox 218"/>
          <p:cNvSpPr txBox="1"/>
          <p:nvPr/>
        </p:nvSpPr>
        <p:spPr>
          <a:xfrm>
            <a:off x="6915681" y="452010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220" name="TextBox 219"/>
          <p:cNvSpPr txBox="1"/>
          <p:nvPr/>
        </p:nvSpPr>
        <p:spPr>
          <a:xfrm>
            <a:off x="6915681" y="47410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221" name="TextBox 220"/>
          <p:cNvSpPr txBox="1"/>
          <p:nvPr/>
        </p:nvSpPr>
        <p:spPr>
          <a:xfrm>
            <a:off x="7414969" y="484515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222" name="TextBox 221"/>
          <p:cNvSpPr txBox="1"/>
          <p:nvPr/>
        </p:nvSpPr>
        <p:spPr>
          <a:xfrm>
            <a:off x="7414969" y="50653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223" name="TextBox 222"/>
          <p:cNvSpPr txBox="1"/>
          <p:nvPr/>
        </p:nvSpPr>
        <p:spPr>
          <a:xfrm>
            <a:off x="5909646" y="452010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224" name="TextBox 223"/>
          <p:cNvSpPr txBox="1"/>
          <p:nvPr/>
        </p:nvSpPr>
        <p:spPr>
          <a:xfrm>
            <a:off x="6404253" y="463356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225" name="TextBox 224"/>
          <p:cNvSpPr txBox="1"/>
          <p:nvPr/>
        </p:nvSpPr>
        <p:spPr>
          <a:xfrm>
            <a:off x="5909646" y="47436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226" name="TextBox 225"/>
          <p:cNvSpPr txBox="1"/>
          <p:nvPr/>
        </p:nvSpPr>
        <p:spPr>
          <a:xfrm>
            <a:off x="5909646" y="5177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227" name="TextBox 226"/>
          <p:cNvSpPr txBox="1"/>
          <p:nvPr/>
        </p:nvSpPr>
        <p:spPr>
          <a:xfrm>
            <a:off x="6404253" y="50591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228" name="TextBox 227"/>
          <p:cNvSpPr txBox="1"/>
          <p:nvPr/>
        </p:nvSpPr>
        <p:spPr>
          <a:xfrm>
            <a:off x="6915681" y="49557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229" name="TextBox 228"/>
          <p:cNvSpPr txBox="1"/>
          <p:nvPr/>
        </p:nvSpPr>
        <p:spPr>
          <a:xfrm>
            <a:off x="6915681" y="51735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230" name="TextBox 229"/>
          <p:cNvSpPr txBox="1"/>
          <p:nvPr/>
        </p:nvSpPr>
        <p:spPr>
          <a:xfrm>
            <a:off x="6404253" y="484863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cxnSp>
        <p:nvCxnSpPr>
          <p:cNvPr id="235" name="Straight Connector 234"/>
          <p:cNvCxnSpPr/>
          <p:nvPr/>
        </p:nvCxnSpPr>
        <p:spPr>
          <a:xfrm>
            <a:off x="1563246" y="1555268"/>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185246" y="1303595"/>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Ethernet</a:t>
            </a:r>
            <a:endParaRPr lang="fr-FR" sz="800" dirty="0">
              <a:solidFill>
                <a:schemeClr val="bg1">
                  <a:lumMod val="75000"/>
                </a:schemeClr>
              </a:solidFill>
            </a:endParaRPr>
          </a:p>
        </p:txBody>
      </p:sp>
      <p:cxnSp>
        <p:nvCxnSpPr>
          <p:cNvPr id="237" name="Straight Connector 236"/>
          <p:cNvCxnSpPr/>
          <p:nvPr/>
        </p:nvCxnSpPr>
        <p:spPr>
          <a:xfrm>
            <a:off x="2443732" y="1557574"/>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2065732" y="1305901"/>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CAN</a:t>
            </a:r>
            <a:endParaRPr lang="fr-FR" sz="800" dirty="0">
              <a:solidFill>
                <a:schemeClr val="bg1">
                  <a:lumMod val="75000"/>
                </a:schemeClr>
              </a:solidFill>
            </a:endParaRPr>
          </a:p>
        </p:txBody>
      </p:sp>
    </p:spTree>
    <p:extLst>
      <p:ext uri="{BB962C8B-B14F-4D97-AF65-F5344CB8AC3E}">
        <p14:creationId xmlns:p14="http://schemas.microsoft.com/office/powerpoint/2010/main" val="4048482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CHP Corporate PowerPoint Template 7-2014 - test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documentManagement>
</p:properties>
</file>

<file path=customXml/item4.xml><?xml version="1.0" encoding="utf-8"?>
<LongProperties xmlns="http://schemas.microsoft.com/office/2006/metadata/longProperties"/>
</file>

<file path=customXml/item5.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EFA943-0EFA-4FA6-9378-51F3C6690032}">
  <ds:schemaRefs>
    <ds:schemaRef ds:uri="http://schemas.microsoft.com/sharepoint/events"/>
  </ds:schemaRefs>
</ds:datastoreItem>
</file>

<file path=customXml/itemProps2.xml><?xml version="1.0" encoding="utf-8"?>
<ds:datastoreItem xmlns:ds="http://schemas.openxmlformats.org/officeDocument/2006/customXml" ds:itemID="{BEE3F6AE-35C3-406C-ADC9-4B9966F465D6}">
  <ds:schemaRefs>
    <ds:schemaRef ds:uri="http://schemas.microsoft.com/sharepoint/v3/contenttype/forms"/>
  </ds:schemaRefs>
</ds:datastoreItem>
</file>

<file path=customXml/itemProps3.xml><?xml version="1.0" encoding="utf-8"?>
<ds:datastoreItem xmlns:ds="http://schemas.openxmlformats.org/officeDocument/2006/customXml" ds:itemID="{969A8A58-8A07-454F-B74A-ADBFE1673F39}">
  <ds:schemaRefs>
    <ds:schemaRef ds:uri="http://schemas.openxmlformats.org/package/2006/metadata/core-properties"/>
    <ds:schemaRef ds:uri="http://purl.org/dc/elements/1.1/"/>
    <ds:schemaRef ds:uri="df7acb31-37ac-40e2-81bb-c44e3630f613"/>
    <ds:schemaRef ds:uri="http://schemas.microsoft.com/office/infopath/2007/PartnerControls"/>
    <ds:schemaRef ds:uri="http://purl.org/dc/terms/"/>
    <ds:schemaRef ds:uri="http://purl.org/dc/dcmitype/"/>
    <ds:schemaRef ds:uri="http://www.w3.org/XML/1998/namespace"/>
    <ds:schemaRef ds:uri="http://schemas.microsoft.com/office/2006/metadata/properties"/>
    <ds:schemaRef ds:uri="http://schemas.microsoft.com/office/2006/documentManagement/types"/>
    <ds:schemaRef ds:uri="38ef598d-997c-498b-b737-2f6b2c50ccab"/>
  </ds:schemaRefs>
</ds:datastoreItem>
</file>

<file path=customXml/itemProps4.xml><?xml version="1.0" encoding="utf-8"?>
<ds:datastoreItem xmlns:ds="http://schemas.openxmlformats.org/officeDocument/2006/customXml" ds:itemID="{D4F8651F-F702-40A8-A1AE-348B603E373A}">
  <ds:schemaRefs>
    <ds:schemaRef ds:uri="http://schemas.microsoft.com/office/2006/metadata/longProperties"/>
  </ds:schemaRefs>
</ds:datastoreItem>
</file>

<file path=customXml/itemProps5.xml><?xml version="1.0" encoding="utf-8"?>
<ds:datastoreItem xmlns:ds="http://schemas.openxmlformats.org/officeDocument/2006/customXml" ds:itemID="{1BB6C027-A08F-47B9-B1C1-9BCA3AA87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f598d-997c-498b-b737-2f6b2c50ccab"/>
    <ds:schemaRef ds:uri="df7acb31-37ac-40e2-81bb-c44e3630f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MCHP Corporate PowerPoint Template 7-2014 - test theme</Template>
  <TotalTime>5099</TotalTime>
  <Words>1161</Words>
  <Application>Microsoft Office PowerPoint</Application>
  <PresentationFormat>On-screen Show (4:3)</PresentationFormat>
  <Paragraphs>270</Paragraphs>
  <Slides>15</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Gulim</vt:lpstr>
      <vt:lpstr>Arial</vt:lpstr>
      <vt:lpstr>Calibri</vt:lpstr>
      <vt:lpstr>Consolas</vt:lpstr>
      <vt:lpstr>Monotype Sorts</vt:lpstr>
      <vt:lpstr>Verdana</vt:lpstr>
      <vt:lpstr>Wingdings</vt:lpstr>
      <vt:lpstr>MCHP Corporate PowerPoint Template 7-2014 - test theme</vt:lpstr>
      <vt:lpstr>Custom Design</vt:lpstr>
      <vt:lpstr>Startup Weekend Aix-Marseille</vt:lpstr>
      <vt:lpstr>Tools</vt:lpstr>
      <vt:lpstr>Kits usable with Arduino IDE</vt:lpstr>
      <vt:lpstr>AVR atmega328p Xplained mini</vt:lpstr>
      <vt:lpstr>SAMD21 Xplained Pro</vt:lpstr>
      <vt:lpstr>SAMW25 Xplained Pro</vt:lpstr>
      <vt:lpstr>Kits usable with Atmel Studio</vt:lpstr>
      <vt:lpstr>Xplained Pro Extension header pinout</vt:lpstr>
      <vt:lpstr>SAM4E Xplained Pro</vt:lpstr>
      <vt:lpstr>IO1 Xplained Pro</vt:lpstr>
      <vt:lpstr>OLED1 Xplained Pro</vt:lpstr>
      <vt:lpstr>PROTO1 Xplained Pro</vt:lpstr>
      <vt:lpstr>WINC1500 Xplained Pro</vt:lpstr>
      <vt:lpstr>References</vt:lpstr>
      <vt:lpstr>PowerPoint Presentation</vt:lpstr>
    </vt:vector>
  </TitlesOfParts>
  <Company>Microchip Technology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Bryan J. Liddiard</dc:creator>
  <cp:lastModifiedBy>Jerome Semette</cp:lastModifiedBy>
  <cp:revision>51</cp:revision>
  <cp:lastPrinted>2016-10-20T08:05:09Z</cp:lastPrinted>
  <dcterms:created xsi:type="dcterms:W3CDTF">2014-08-08T04:58:31Z</dcterms:created>
  <dcterms:modified xsi:type="dcterms:W3CDTF">2016-10-20T09:14:35Z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SV5CHKDEWJXD-25-13</vt:lpwstr>
  </property>
  <property fmtid="{D5CDD505-2E9C-101B-9397-08002B2CF9AE}" pid="3" name="_dlc_DocIdItemGuid">
    <vt:lpwstr>51ae9027-037b-4a59-924d-34c9fc95c321</vt:lpwstr>
  </property>
  <property fmtid="{D5CDD505-2E9C-101B-9397-08002B2CF9AE}" pid="4" name="_dlc_DocIdUrl">
    <vt:lpwstr>http://mchpweb-2010/marcom/home/_layouts/DocIdRedir.aspx?ID=SV5CHKDEWJXD-25-13, SV5CHKDEWJXD-25-13</vt:lpwstr>
  </property>
</Properties>
</file>